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783" r:id="rId3"/>
    <p:sldId id="991" r:id="rId4"/>
    <p:sldId id="780" r:id="rId5"/>
    <p:sldId id="466" r:id="rId6"/>
    <p:sldId id="745" r:id="rId7"/>
    <p:sldId id="785" r:id="rId8"/>
    <p:sldId id="784" r:id="rId9"/>
    <p:sldId id="1001" r:id="rId10"/>
    <p:sldId id="787" r:id="rId11"/>
    <p:sldId id="782" r:id="rId12"/>
    <p:sldId id="781" r:id="rId13"/>
    <p:sldId id="788" r:id="rId14"/>
    <p:sldId id="789" r:id="rId15"/>
    <p:sldId id="988" r:id="rId16"/>
    <p:sldId id="641" r:id="rId17"/>
    <p:sldId id="1000" r:id="rId18"/>
    <p:sldId id="994" r:id="rId19"/>
    <p:sldId id="1006" r:id="rId20"/>
    <p:sldId id="1007" r:id="rId21"/>
    <p:sldId id="1008" r:id="rId22"/>
    <p:sldId id="997" r:id="rId23"/>
    <p:sldId id="1009" r:id="rId24"/>
    <p:sldId id="1010" r:id="rId25"/>
    <p:sldId id="1011" r:id="rId26"/>
    <p:sldId id="1021" r:id="rId27"/>
    <p:sldId id="1022" r:id="rId28"/>
    <p:sldId id="1024" r:id="rId29"/>
    <p:sldId id="1012" r:id="rId30"/>
    <p:sldId id="1013" r:id="rId31"/>
    <p:sldId id="1020" r:id="rId32"/>
    <p:sldId id="1014" r:id="rId33"/>
    <p:sldId id="998" r:id="rId34"/>
    <p:sldId id="1025" r:id="rId35"/>
  </p:sldIdLst>
  <p:sldSz cx="9144000" cy="6858000" type="letter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8" userDrawn="1">
          <p15:clr>
            <a:srgbClr val="A4A3A4"/>
          </p15:clr>
        </p15:guide>
        <p15:guide id="2" pos="295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C8F"/>
    <a:srgbClr val="FF0000"/>
    <a:srgbClr val="98CA00"/>
    <a:srgbClr val="4032A1"/>
    <a:srgbClr val="6BEEE1"/>
    <a:srgbClr val="99CA00"/>
    <a:srgbClr val="A0CA5B"/>
    <a:srgbClr val="4734A0"/>
    <a:srgbClr val="4B3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2"/>
    <p:restoredTop sz="86472"/>
  </p:normalViewPr>
  <p:slideViewPr>
    <p:cSldViewPr>
      <p:cViewPr varScale="1">
        <p:scale>
          <a:sx n="89" d="100"/>
          <a:sy n="89" d="100"/>
        </p:scale>
        <p:origin x="22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536"/>
    </p:cViewPr>
  </p:sorterViewPr>
  <p:notesViewPr>
    <p:cSldViewPr>
      <p:cViewPr varScale="1">
        <p:scale>
          <a:sx n="44" d="100"/>
          <a:sy n="44" d="100"/>
        </p:scale>
        <p:origin x="-1392" y="-72"/>
      </p:cViewPr>
      <p:guideLst>
        <p:guide orient="horz" pos="2258"/>
        <p:guide pos="295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210"/>
            <a:ext cx="4160937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-1210"/>
            <a:ext cx="4160936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81325" y="560388"/>
            <a:ext cx="3635375" cy="2725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3494" y="3473753"/>
            <a:ext cx="7034213" cy="32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042" tIns="51377" rIns="101042" bIns="513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5086"/>
            <a:ext cx="4160937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5086"/>
            <a:ext cx="4160936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fld id="{887413D6-4D90-094B-878C-C9B479C8F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109" charset="-128"/>
        <a:cs typeface="ＭＳ Ｐゴシック" pitchFamily="-109" charset="-128"/>
      </a:defRPr>
    </a:lvl1pPr>
    <a:lvl2pPr marL="46831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35038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40176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70075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50D40BC-7ACD-8841-9B8A-CC0F47AA4BBF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3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5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09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0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9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487E0-6C48-9842-89A3-09BD27C70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EE8D3-405F-8246-8864-9DF28E2D2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39C7-D2B5-7240-8251-53AAF7481C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11B93-8128-4F43-B650-5CAB5BC252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28254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275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95400"/>
            <a:ext cx="7772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77000"/>
            <a:ext cx="800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/>
                <a:cs typeface="Times New Roman"/>
              </a:defRPr>
            </a:lvl1pPr>
          </a:lstStyle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77000"/>
            <a:ext cx="83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fld id="{171793D4-CF29-4A4F-9409-4FE4F483A2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2" r:id="rId2"/>
    <p:sldLayoutId id="2147483884" r:id="rId3"/>
    <p:sldLayoutId id="2147483885" r:id="rId4"/>
    <p:sldLayoutId id="2147483895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/>
          <a:ea typeface="ＭＳ Ｐゴシック" pitchFamily="-109" charset="-128"/>
          <a:cs typeface="Times New Roman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35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31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24-01387-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hyperlink" Target="https://news.cornell.edu/stories/2019/09/professors-perceptron-paved-way-ai-60-years-too-soo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10" Type="http://schemas.openxmlformats.org/officeDocument/2006/relationships/image" Target="../media/image110.png"/><Relationship Id="rId4" Type="http://schemas.openxmlformats.org/officeDocument/2006/relationships/image" Target="../media/image59.png"/><Relationship Id="rId9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00.png"/><Relationship Id="rId4" Type="http://schemas.openxmlformats.org/officeDocument/2006/relationships/image" Target="../media/image30.png"/><Relationship Id="rId9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0.pn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4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370.png"/><Relationship Id="rId5" Type="http://schemas.openxmlformats.org/officeDocument/2006/relationships/image" Target="../media/image230.png"/><Relationship Id="rId10" Type="http://schemas.openxmlformats.org/officeDocument/2006/relationships/image" Target="../media/image350.png"/><Relationship Id="rId4" Type="http://schemas.openxmlformats.org/officeDocument/2006/relationships/image" Target="../media/image220.png"/><Relationship Id="rId9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2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410.png"/><Relationship Id="rId5" Type="http://schemas.openxmlformats.org/officeDocument/2006/relationships/image" Target="../media/image240.png"/><Relationship Id="rId10" Type="http://schemas.openxmlformats.org/officeDocument/2006/relationships/image" Target="../media/image400.png"/><Relationship Id="rId4" Type="http://schemas.openxmlformats.org/officeDocument/2006/relationships/image" Target="../media/image230.png"/><Relationship Id="rId9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o.ai/deep-learning/pytorch-vs-tensorflow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914400" y="1987296"/>
            <a:ext cx="7772400" cy="197510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33CC"/>
                </a:solidFill>
                <a:ea typeface="+mj-ea"/>
                <a:cs typeface="+mj-cs"/>
              </a:rPr>
              <a:t>Machine Learning In </a:t>
            </a:r>
            <a:r>
              <a:rPr lang="en-US" dirty="0" err="1">
                <a:solidFill>
                  <a:srgbClr val="0033CC"/>
                </a:solidFill>
                <a:ea typeface="+mj-ea"/>
                <a:cs typeface="+mj-cs"/>
              </a:rPr>
              <a:t>PHYsics</a:t>
            </a:r>
            <a:br>
              <a:rPr lang="en-US" dirty="0">
                <a:solidFill>
                  <a:srgbClr val="0033CC"/>
                </a:solidFill>
                <a:ea typeface="+mj-ea"/>
                <a:cs typeface="+mj-cs"/>
              </a:rPr>
            </a:b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FoundationS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	1</a:t>
            </a:r>
            <a:br>
              <a:rPr lang="en-US" dirty="0">
                <a:solidFill>
                  <a:srgbClr val="FFFF00"/>
                </a:solidFill>
                <a:ea typeface="+mj-ea"/>
                <a:cs typeface="+mj-cs"/>
              </a:rPr>
            </a:br>
            <a:endParaRPr lang="en-US" b="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7411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4267200"/>
            <a:ext cx="7924800" cy="19050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r>
              <a:rPr lang="en-US" sz="2800" dirty="0"/>
              <a:t>Harrison B. Prosper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sz="2800" dirty="0"/>
              <a:t>PHY6937 / PHY4936	Fall 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A888CB-D106-B730-C0E9-EC13FFAC90C7}"/>
              </a:ext>
            </a:extLst>
          </p:cNvPr>
          <p:cNvGrpSpPr/>
          <p:nvPr/>
        </p:nvGrpSpPr>
        <p:grpSpPr>
          <a:xfrm>
            <a:off x="1600200" y="1797040"/>
            <a:ext cx="5715000" cy="3416320"/>
            <a:chOff x="1143000" y="1797040"/>
            <a:chExt cx="5715000" cy="34163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AF810-5997-806E-C47C-4007FDDDB49A}"/>
                </a:ext>
              </a:extLst>
            </p:cNvPr>
            <p:cNvSpPr txBox="1"/>
            <p:nvPr/>
          </p:nvSpPr>
          <p:spPr>
            <a:xfrm>
              <a:off x="1143000" y="1797040"/>
              <a:ext cx="5715000" cy="3416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Artificial Intelligence</a:t>
              </a:r>
            </a:p>
            <a:p>
              <a:r>
                <a:rPr lang="en-US" dirty="0"/>
                <a:t>Algorithms that cause machines to exhibit human- or </a:t>
              </a:r>
              <a:r>
                <a:rPr lang="en-US" i="1" dirty="0"/>
                <a:t>super-human</a:t>
              </a:r>
              <a:r>
                <a:rPr lang="en-US" dirty="0"/>
                <a:t> level intelligence.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62F5A-8BFC-B784-057B-C7346CD88733}"/>
                </a:ext>
              </a:extLst>
            </p:cNvPr>
            <p:cNvSpPr txBox="1"/>
            <p:nvPr/>
          </p:nvSpPr>
          <p:spPr>
            <a:xfrm>
              <a:off x="1295400" y="3090208"/>
              <a:ext cx="4724400" cy="1938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Machine Learning</a:t>
              </a:r>
            </a:p>
            <a:p>
              <a:r>
                <a:rPr lang="en-US" dirty="0"/>
                <a:t>Algorithms for modeling data.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3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Supervised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are labels </a:t>
                </a:r>
                <a:br>
                  <a:rPr lang="en-US" b="0" dirty="0"/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Classification, regression, translation, etc.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22" t="-1579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Unsupervised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no labels</a:t>
                </a:r>
                <a:br>
                  <a:rPr lang="en-US" b="0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	</a:t>
                </a:r>
                <a:r>
                  <a:rPr lang="en-US" dirty="0">
                    <a:solidFill>
                      <a:srgbClr val="0033CC"/>
                    </a:solidFill>
                  </a:rPr>
                  <a:t>find structure in, and/or model, data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Clustering, data compression, solving differential equations, etc.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3322" t="-1579" r="-166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Generative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may or may not be associated with labels</a:t>
                </a:r>
                <a:br>
                  <a:rPr lang="en-US" b="0" dirty="0"/>
                </a:b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fast simulators, image/text generation, chatbots, etc.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22" t="-1579" r="-398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73600" y="1295400"/>
                <a:ext cx="40132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Reinforcement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state of the environment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action taken on environment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reward arising from action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Task</a:t>
                </a:r>
                <a:r>
                  <a:rPr lang="en-US" dirty="0"/>
                  <a:t>:	find optimal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Game playing, robotics, accelerator controls, etc.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73600" y="1295400"/>
                <a:ext cx="4013200" cy="4819650"/>
              </a:xfrm>
              <a:blipFill>
                <a:blip r:embed="rId3"/>
                <a:stretch>
                  <a:fillRect l="-3165" t="-1579" r="-94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A888CB-D106-B730-C0E9-EC13FFAC90C7}"/>
              </a:ext>
            </a:extLst>
          </p:cNvPr>
          <p:cNvGrpSpPr/>
          <p:nvPr/>
        </p:nvGrpSpPr>
        <p:grpSpPr>
          <a:xfrm>
            <a:off x="1600200" y="1797040"/>
            <a:ext cx="5715000" cy="3416320"/>
            <a:chOff x="1143000" y="1797040"/>
            <a:chExt cx="5715000" cy="34163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AF810-5997-806E-C47C-4007FDDDB49A}"/>
                </a:ext>
              </a:extLst>
            </p:cNvPr>
            <p:cNvSpPr txBox="1"/>
            <p:nvPr/>
          </p:nvSpPr>
          <p:spPr>
            <a:xfrm>
              <a:off x="1143000" y="1797040"/>
              <a:ext cx="5715000" cy="3416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Artificial Intelligence</a:t>
              </a:r>
            </a:p>
            <a:p>
              <a:r>
                <a:rPr lang="en-US" dirty="0"/>
                <a:t>Algorithms that cause machines to exhibit human- or </a:t>
              </a:r>
              <a:r>
                <a:rPr lang="en-US" i="1" dirty="0"/>
                <a:t>super-human-</a:t>
              </a:r>
              <a:r>
                <a:rPr lang="en-US" dirty="0"/>
                <a:t>level intelligence.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62F5A-8BFC-B784-057B-C7346CD88733}"/>
                </a:ext>
              </a:extLst>
            </p:cNvPr>
            <p:cNvSpPr txBox="1"/>
            <p:nvPr/>
          </p:nvSpPr>
          <p:spPr>
            <a:xfrm>
              <a:off x="1295400" y="3090208"/>
              <a:ext cx="4724400" cy="1938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Machine Learning</a:t>
              </a:r>
            </a:p>
            <a:p>
              <a:r>
                <a:rPr lang="en-US" dirty="0"/>
                <a:t>Algorithms for modeling data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2F0A84-8D62-597A-890E-97068EAF9F3C}"/>
                </a:ext>
              </a:extLst>
            </p:cNvPr>
            <p:cNvSpPr txBox="1"/>
            <p:nvPr/>
          </p:nvSpPr>
          <p:spPr>
            <a:xfrm>
              <a:off x="1447800" y="4038600"/>
              <a:ext cx="4448176" cy="830997"/>
            </a:xfrm>
            <a:prstGeom prst="rect">
              <a:avLst/>
            </a:prstGeom>
            <a:solidFill>
              <a:srgbClr val="FFFC8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Deep Learning</a:t>
              </a:r>
            </a:p>
            <a:p>
              <a:r>
                <a:rPr lang="en-US" dirty="0"/>
                <a:t>ML using (large) neural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4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336A-B1E2-257B-F246-56AC338F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EC73F8-CE15-F37F-36B8-8FB0C783A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7939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</a:rPr>
                  <a:t>Deep learning </a:t>
                </a:r>
                <a:r>
                  <a:rPr lang="en-US" dirty="0"/>
                  <a:t>is the science and art of fitting models to data using functions formed by </a:t>
                </a:r>
                <a:r>
                  <a:rPr lang="en-US" i="1" dirty="0">
                    <a:solidFill>
                      <a:srgbClr val="0033CC"/>
                    </a:solidFill>
                  </a:rPr>
                  <a:t>composing</a:t>
                </a:r>
                <a:r>
                  <a:rPr lang="en-US" dirty="0"/>
                  <a:t> nonlinear parameterized functions,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Each of these functions is referred to as a </a:t>
                </a:r>
                <a:r>
                  <a:rPr lang="en-US" b="1" dirty="0">
                    <a:solidFill>
                      <a:srgbClr val="0033CC"/>
                    </a:solidFill>
                  </a:rPr>
                  <a:t>layer</a:t>
                </a:r>
                <a:r>
                  <a:rPr lang="en-US" dirty="0"/>
                  <a:t>. The ChatGPT3 function has </a:t>
                </a:r>
                <a:r>
                  <a:rPr lang="en-US" b="1" dirty="0"/>
                  <a:t>96</a:t>
                </a:r>
                <a:r>
                  <a:rPr lang="en-US" dirty="0"/>
                  <a:t> layers and </a:t>
                </a:r>
                <a:r>
                  <a:rPr lang="en-US" b="1" dirty="0"/>
                  <a:t>175 billion </a:t>
                </a:r>
                <a:r>
                  <a:rPr lang="en-US" dirty="0"/>
                  <a:t>parameters!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EC73F8-CE15-F37F-36B8-8FB0C783A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79390" cy="4819650"/>
              </a:xfrm>
              <a:blipFill>
                <a:blip r:embed="rId2"/>
                <a:stretch>
                  <a:fillRect l="-1288" t="-1316" r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553216A-4744-50C2-9D25-D5C25F852E25}"/>
              </a:ext>
            </a:extLst>
          </p:cNvPr>
          <p:cNvGrpSpPr/>
          <p:nvPr/>
        </p:nvGrpSpPr>
        <p:grpSpPr>
          <a:xfrm>
            <a:off x="553410" y="4038600"/>
            <a:ext cx="8209590" cy="1019175"/>
            <a:chOff x="553410" y="4238624"/>
            <a:chExt cx="8209590" cy="10191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E5423B-A942-51E2-0CD9-F8BD0E1988E4}"/>
                </a:ext>
              </a:extLst>
            </p:cNvPr>
            <p:cNvGrpSpPr/>
            <p:nvPr/>
          </p:nvGrpSpPr>
          <p:grpSpPr>
            <a:xfrm rot="10800000">
              <a:off x="1662113" y="4238624"/>
              <a:ext cx="5805487" cy="1019175"/>
              <a:chOff x="1447800" y="2895600"/>
              <a:chExt cx="5805487" cy="1019175"/>
            </a:xfrm>
          </p:grpSpPr>
          <p:sp>
            <p:nvSpPr>
              <p:cNvPr id="7" name="Direct Access Storage 6">
                <a:extLst>
                  <a:ext uri="{FF2B5EF4-FFF2-40B4-BE49-F238E27FC236}">
                    <a16:creationId xmlns:a16="http://schemas.microsoft.com/office/drawing/2014/main" id="{085D08B9-9BE3-3444-E848-AE2FE517BA25}"/>
                  </a:ext>
                </a:extLst>
              </p:cNvPr>
              <p:cNvSpPr/>
              <p:nvPr/>
            </p:nvSpPr>
            <p:spPr bwMode="auto">
              <a:xfrm>
                <a:off x="1447800" y="3019424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8" name="Direct Access Storage 7">
                <a:extLst>
                  <a:ext uri="{FF2B5EF4-FFF2-40B4-BE49-F238E27FC236}">
                    <a16:creationId xmlns:a16="http://schemas.microsoft.com/office/drawing/2014/main" id="{FCA2FFD6-871A-7C69-BD06-6B675F2F8014}"/>
                  </a:ext>
                </a:extLst>
              </p:cNvPr>
              <p:cNvSpPr/>
              <p:nvPr/>
            </p:nvSpPr>
            <p:spPr bwMode="auto">
              <a:xfrm>
                <a:off x="2971800" y="3048000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9" name="Direct Access Storage 8">
                <a:extLst>
                  <a:ext uri="{FF2B5EF4-FFF2-40B4-BE49-F238E27FC236}">
                    <a16:creationId xmlns:a16="http://schemas.microsoft.com/office/drawing/2014/main" id="{ECAC5E9E-A435-BABA-0328-003148E3A4F9}"/>
                  </a:ext>
                </a:extLst>
              </p:cNvPr>
              <p:cNvSpPr/>
              <p:nvPr/>
            </p:nvSpPr>
            <p:spPr bwMode="auto">
              <a:xfrm>
                <a:off x="5410200" y="3048000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9EB959BF-1063-1B3D-7B99-42A31FCE1DF5}"/>
                  </a:ext>
                </a:extLst>
              </p:cNvPr>
              <p:cNvSpPr/>
              <p:nvPr/>
            </p:nvSpPr>
            <p:spPr bwMode="auto">
              <a:xfrm>
                <a:off x="2272792" y="3220593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FDD4BEEC-B386-B188-2999-F402A9DE713C}"/>
                  </a:ext>
                </a:extLst>
              </p:cNvPr>
              <p:cNvSpPr/>
              <p:nvPr/>
            </p:nvSpPr>
            <p:spPr bwMode="auto">
              <a:xfrm>
                <a:off x="3739896" y="3239071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D35A1307-79E3-B70D-6A6A-0DF9935846F5}"/>
                  </a:ext>
                </a:extLst>
              </p:cNvPr>
              <p:cNvSpPr/>
              <p:nvPr/>
            </p:nvSpPr>
            <p:spPr bwMode="auto">
              <a:xfrm>
                <a:off x="6274879" y="3220593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F384BD-A270-5143-A7BC-C1B827F3356A}"/>
                  </a:ext>
                </a:extLst>
              </p:cNvPr>
              <p:cNvSpPr txBox="1"/>
              <p:nvPr/>
            </p:nvSpPr>
            <p:spPr>
              <a:xfrm>
                <a:off x="4724400" y="2895600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…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191A2A-A00C-2C5F-752E-0DAD4BA7399E}"/>
                    </a:ext>
                  </a:extLst>
                </p:cNvPr>
                <p:cNvSpPr txBox="1"/>
                <p:nvPr/>
              </p:nvSpPr>
              <p:spPr>
                <a:xfrm>
                  <a:off x="553410" y="4343400"/>
                  <a:ext cx="109562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191A2A-A00C-2C5F-752E-0DAD4BA73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10" y="4343400"/>
                  <a:ext cx="1095621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3409" r="-3409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B3FB81-530F-6136-1D04-E8FC240BFADF}"/>
                    </a:ext>
                  </a:extLst>
                </p:cNvPr>
                <p:cNvSpPr txBox="1"/>
                <p:nvPr/>
              </p:nvSpPr>
              <p:spPr>
                <a:xfrm>
                  <a:off x="8245294" y="4368225"/>
                  <a:ext cx="51770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B3FB81-530F-6136-1D04-E8FC240BF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294" y="4368225"/>
                  <a:ext cx="517706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DCB90A2-B421-7DA1-032E-45126FCB7BDB}"/>
                </a:ext>
              </a:extLst>
            </p:cNvPr>
            <p:cNvSpPr/>
            <p:nvPr/>
          </p:nvSpPr>
          <p:spPr bwMode="auto">
            <a:xfrm rot="10800000">
              <a:off x="7244588" y="4458272"/>
              <a:ext cx="978408" cy="484632"/>
            </a:xfrm>
            <a:prstGeom prst="rightArrow">
              <a:avLst/>
            </a:prstGeom>
            <a:solidFill>
              <a:schemeClr val="accent1">
                <a:alpha val="51000"/>
              </a:schemeClr>
            </a:solidFill>
            <a:ln w="31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0B6C29-0336-F27D-66FF-60E364A5A440}"/>
                    </a:ext>
                  </a:extLst>
                </p:cNvPr>
                <p:cNvSpPr txBox="1"/>
                <p:nvPr/>
              </p:nvSpPr>
              <p:spPr>
                <a:xfrm>
                  <a:off x="2818759" y="4643735"/>
                  <a:ext cx="5980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0B6C29-0336-F27D-66FF-60E364A5A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759" y="4643735"/>
                  <a:ext cx="59804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758F1-B19A-AD64-D36A-8D2B8B0FD3D5}"/>
                    </a:ext>
                  </a:extLst>
                </p:cNvPr>
                <p:cNvSpPr txBox="1"/>
                <p:nvPr/>
              </p:nvSpPr>
              <p:spPr>
                <a:xfrm>
                  <a:off x="5018628" y="4673755"/>
                  <a:ext cx="903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758F1-B19A-AD64-D36A-8D2B8B0FD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628" y="4673755"/>
                  <a:ext cx="90338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8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B74BAB-F9C5-A08D-DBE1-C6AE23F13FE3}"/>
                    </a:ext>
                  </a:extLst>
                </p:cNvPr>
                <p:cNvSpPr txBox="1"/>
                <p:nvPr/>
              </p:nvSpPr>
              <p:spPr>
                <a:xfrm>
                  <a:off x="6707559" y="4635787"/>
                  <a:ext cx="518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B74BAB-F9C5-A08D-DBE1-C6AE23F13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7559" y="4635787"/>
                  <a:ext cx="51892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43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97883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33C49B-E18E-B592-6DB3-BEB05321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 </a:t>
            </a:r>
            <a:r>
              <a:rPr lang="en-US" dirty="0">
                <a:solidFill>
                  <a:schemeClr val="accent1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7FD4A5-149A-DC10-64B0-5360009C4E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204200" cy="4819650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 is a simple example of a quark/gluon classifier: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dropout</m:t>
                          </m:r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linear</m:t>
                          </m:r>
                          <m: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flatten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)))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 is an algorithm-level view:</a:t>
                </a:r>
              </a:p>
              <a:p>
                <a:pPr marL="0" indent="0">
                  <a:buNone/>
                </a:pPr>
                <a:r>
                  <a:rPr lang="en-US" dirty="0"/>
                  <a:t>And here is a code-level view: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7FD4A5-149A-DC10-64B0-5360009C4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204200" cy="4819650"/>
              </a:xfrm>
              <a:blipFill>
                <a:blip r:embed="rId2"/>
                <a:stretch>
                  <a:fillRect l="-123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ECC7E-70DE-C1BE-F7FD-2DE50A82C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47EF4-BF6E-36AC-9720-F9DD5BED63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46AD8-7E40-BE6F-EA7A-C02563A708EF}"/>
              </a:ext>
            </a:extLst>
          </p:cNvPr>
          <p:cNvGrpSpPr/>
          <p:nvPr/>
        </p:nvGrpSpPr>
        <p:grpSpPr>
          <a:xfrm>
            <a:off x="4781550" y="2190906"/>
            <a:ext cx="1695450" cy="1381929"/>
            <a:chOff x="4562475" y="2190906"/>
            <a:chExt cx="1695450" cy="1381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5F9496-A0DB-9815-6676-846AC075B4E2}"/>
                    </a:ext>
                  </a:extLst>
                </p:cNvPr>
                <p:cNvSpPr txBox="1"/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2B602AF-06FA-1B45-245C-7074532B0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3079B7-B973-7828-3925-8650EAF9F414}"/>
                    </a:ext>
                  </a:extLst>
                </p:cNvPr>
                <p:cNvSpPr txBox="1"/>
                <p:nvPr/>
              </p:nvSpPr>
              <p:spPr>
                <a:xfrm>
                  <a:off x="4572000" y="2535622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1AF0EC-B3AD-2B3A-93FA-EAE80DCCA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535622"/>
                  <a:ext cx="168592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20D838-06F9-19F1-5C28-966803316F1E}"/>
                    </a:ext>
                  </a:extLst>
                </p:cNvPr>
                <p:cNvSpPr txBox="1"/>
                <p:nvPr/>
              </p:nvSpPr>
              <p:spPr>
                <a:xfrm>
                  <a:off x="4571999" y="3111170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20D838-06F9-19F1-5C28-966803316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3111170"/>
                  <a:ext cx="168592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59FC146-202C-4591-6C7E-3A982DA4C675}"/>
                    </a:ext>
                  </a:extLst>
                </p:cNvPr>
                <p:cNvSpPr txBox="1"/>
                <p:nvPr/>
              </p:nvSpPr>
              <p:spPr>
                <a:xfrm>
                  <a:off x="4562475" y="2814935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A05CAB-562A-08E9-366F-24EEDC77F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475" y="2814935"/>
                  <a:ext cx="168592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 descr="A white text with black text&#10;&#10;Description automatically generated">
            <a:extLst>
              <a:ext uri="{FF2B5EF4-FFF2-40B4-BE49-F238E27FC236}">
                <a16:creationId xmlns:a16="http://schemas.microsoft.com/office/drawing/2014/main" id="{B24B8007-32B1-726B-2548-20FD2195F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36272"/>
            <a:ext cx="8436200" cy="2764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86732-3EAA-BA0C-07BA-02C809778E84}"/>
              </a:ext>
            </a:extLst>
          </p:cNvPr>
          <p:cNvGrpSpPr/>
          <p:nvPr/>
        </p:nvGrpSpPr>
        <p:grpSpPr>
          <a:xfrm>
            <a:off x="6464360" y="2199769"/>
            <a:ext cx="2492600" cy="1381929"/>
            <a:chOff x="4532247" y="2190906"/>
            <a:chExt cx="1828185" cy="1381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0D5B21-5A3B-C78E-036C-30CDC35D7305}"/>
                    </a:ext>
                  </a:extLst>
                </p:cNvPr>
                <p:cNvSpPr txBox="1"/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flatten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0D5B21-5A3B-C78E-036C-30CDC35D7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80B4A-7DF8-280F-4537-321BB80A97E3}"/>
                    </a:ext>
                  </a:extLst>
                </p:cNvPr>
                <p:cNvSpPr txBox="1"/>
                <p:nvPr/>
              </p:nvSpPr>
              <p:spPr>
                <a:xfrm>
                  <a:off x="4532247" y="2535622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linear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80B4A-7DF8-280F-4537-321BB80A9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47" y="2535622"/>
                  <a:ext cx="1685925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AC9E56-9A26-9144-D205-2E7DBA42BF69}"/>
                    </a:ext>
                  </a:extLst>
                </p:cNvPr>
                <p:cNvSpPr txBox="1"/>
                <p:nvPr/>
              </p:nvSpPr>
              <p:spPr>
                <a:xfrm>
                  <a:off x="4571999" y="3111170"/>
                  <a:ext cx="17722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AC9E56-9A26-9144-D205-2E7DBA42B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3111170"/>
                  <a:ext cx="1772295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49BF42-FD06-FAF4-A98A-A604BEC5A9A7}"/>
                    </a:ext>
                  </a:extLst>
                </p:cNvPr>
                <p:cNvSpPr txBox="1"/>
                <p:nvPr/>
              </p:nvSpPr>
              <p:spPr>
                <a:xfrm>
                  <a:off x="4588137" y="2814935"/>
                  <a:ext cx="17722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dropout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49BF42-FD06-FAF4-A98A-A604BEC5A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8137" y="2814935"/>
                  <a:ext cx="1772295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746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7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building block: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perceptron</a:t>
            </a:r>
          </a:p>
        </p:txBody>
      </p:sp>
    </p:spTree>
    <p:extLst>
      <p:ext uri="{BB962C8B-B14F-4D97-AF65-F5344CB8AC3E}">
        <p14:creationId xmlns:p14="http://schemas.microsoft.com/office/powerpoint/2010/main" val="106369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A73C34-84D6-73B2-6C65-4893A86A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Brain’s Computational Unit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D8BE4-20A0-1655-E4B4-9BE4F9427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4DFE7-9FE3-142F-12B4-65BB1AB5E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" name="Picture 9" descr="A close-up of a nerve cell&#10;&#10;Description automatically generated">
            <a:extLst>
              <a:ext uri="{FF2B5EF4-FFF2-40B4-BE49-F238E27FC236}">
                <a16:creationId xmlns:a16="http://schemas.microsoft.com/office/drawing/2014/main" id="{CA6F7FA3-2874-664B-2F0D-A29CFE82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479550"/>
            <a:ext cx="4864100" cy="3898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FB742-534B-41D7-7AA0-056867B20968}"/>
              </a:ext>
            </a:extLst>
          </p:cNvPr>
          <p:cNvSpPr txBox="1"/>
          <p:nvPr/>
        </p:nvSpPr>
        <p:spPr>
          <a:xfrm>
            <a:off x="1115692" y="5558135"/>
            <a:ext cx="6809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https://www.nature.com/articles/d41586-024-01387-9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1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63862D1-690D-BFC9-78BC-D00D1158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Comp. Unit: </a:t>
            </a:r>
            <a:r>
              <a:rPr lang="en-US" dirty="0">
                <a:solidFill>
                  <a:schemeClr val="accent1"/>
                </a:solidFill>
              </a:rPr>
              <a:t>The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	(Frank Rosenblatt, 1958)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a (row) matrix of input data</a:t>
                </a:r>
                <a:r>
                  <a:rPr lang="en-US" sz="2400" b="0" dirty="0"/>
                  <a:t>	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dirty="0"/>
                  <a:t>is a matrix of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33CC"/>
                    </a:solidFill>
                  </a:rPr>
                  <a:t>weights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dirty="0"/>
                  <a:t>a (row) matrix of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33CC"/>
                    </a:solidFill>
                  </a:rPr>
                  <a:t>biases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is a nonlinear function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</a:rPr>
                  <a:t>Activations</a:t>
                </a:r>
                <a:r>
                  <a:rPr lang="en-US" sz="2400" dirty="0"/>
                  <a:t>:	 </a:t>
                </a:r>
                <a:r>
                  <a:rPr lang="en-US" sz="2400" i="1" dirty="0"/>
                  <a:t>g</a:t>
                </a:r>
                <a:r>
                  <a:rPr lang="en-US" sz="2400" dirty="0"/>
                  <a:t>(</a:t>
                </a:r>
                <a:r>
                  <a:rPr lang="en-US" sz="2400" i="1" dirty="0"/>
                  <a:t>z</a:t>
                </a:r>
                <a:r>
                  <a:rPr lang="en-US" sz="2400" dirty="0"/>
                  <a:t>) = </a:t>
                </a:r>
                <a:r>
                  <a:rPr lang="en-US" sz="2400" dirty="0" err="1"/>
                  <a:t>relu</a:t>
                </a:r>
                <a:r>
                  <a:rPr lang="en-US" sz="2400" dirty="0"/>
                  <a:t>(z) = max(0, </a:t>
                </a:r>
                <a:r>
                  <a:rPr lang="en-US" sz="2400" i="1" dirty="0"/>
                  <a:t>z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:r>
                  <a:rPr lang="en-US" i="1" dirty="0"/>
                  <a:t>g</a:t>
                </a:r>
                <a:r>
                  <a:rPr lang="en-US" dirty="0"/>
                  <a:t>(</a:t>
                </a:r>
                <a:r>
                  <a:rPr lang="en-US" i="1" dirty="0"/>
                  <a:t>z</a:t>
                </a:r>
                <a:r>
                  <a:rPr lang="en-US" dirty="0"/>
                  <a:t>) = tanh(</a:t>
                </a:r>
                <a:r>
                  <a:rPr lang="en-US" i="1" dirty="0"/>
                  <a:t>z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:r>
                  <a:rPr lang="en-US" i="1" dirty="0"/>
                  <a:t>g</a:t>
                </a:r>
                <a:r>
                  <a:rPr lang="en-US" dirty="0"/>
                  <a:t>(</a:t>
                </a:r>
                <a:r>
                  <a:rPr lang="en-US" i="1" dirty="0"/>
                  <a:t>z</a:t>
                </a:r>
                <a:r>
                  <a:rPr lang="en-US" dirty="0"/>
                  <a:t>) = sigmoid(</a:t>
                </a:r>
                <a:r>
                  <a:rPr lang="en-US" i="1" dirty="0"/>
                  <a:t>z</a:t>
                </a:r>
                <a:r>
                  <a:rPr lang="en-US" dirty="0"/>
                  <a:t>) = 1 / (1 + exp(-z))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b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F832A-94CB-6F85-7B81-10941A8B8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08807-92FF-6520-B659-209C239D9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25CB5B-95C8-B971-5A8B-6996EFE6E5CA}"/>
              </a:ext>
            </a:extLst>
          </p:cNvPr>
          <p:cNvGrpSpPr/>
          <p:nvPr/>
        </p:nvGrpSpPr>
        <p:grpSpPr>
          <a:xfrm>
            <a:off x="1533923" y="2667000"/>
            <a:ext cx="6145431" cy="3046988"/>
            <a:chOff x="1533923" y="3068062"/>
            <a:chExt cx="6145431" cy="30469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FEA96-5AD7-39B7-07BE-D9FE2696695A}"/>
                </a:ext>
              </a:extLst>
            </p:cNvPr>
            <p:cNvGrpSpPr/>
            <p:nvPr/>
          </p:nvGrpSpPr>
          <p:grpSpPr>
            <a:xfrm>
              <a:off x="1533923" y="3068062"/>
              <a:ext cx="6145431" cy="3046988"/>
              <a:chOff x="1381523" y="3124706"/>
              <a:chExt cx="6145431" cy="3046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796F83-9586-3F6A-7D7C-A9C64B7E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796F83-9586-3F6A-7D7C-A9C64B7E58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077FD4F-C16E-6E21-5657-E3BD371E4516}"/>
                  </a:ext>
                </a:extLst>
              </p:cNvPr>
              <p:cNvGrpSpPr/>
              <p:nvPr/>
            </p:nvGrpSpPr>
            <p:grpSpPr>
              <a:xfrm>
                <a:off x="1381523" y="3366493"/>
                <a:ext cx="5324077" cy="2743795"/>
                <a:chOff x="1381523" y="3366493"/>
                <a:chExt cx="5324077" cy="27437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0D4B7837-C9C8-E140-BA82-881EF569DAE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86142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0D4B7837-C9C8-E140-BA82-881EF569DA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86142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531340B0-C94C-49D0-627B-9E7522A6AE4D}"/>
                    </a:ext>
                  </a:extLst>
                </p:cNvPr>
                <p:cNvCxnSpPr>
                  <a:cxnSpLocks/>
                  <a:stCxn id="19" idx="2"/>
                </p:cNvCxnSpPr>
                <p:nvPr/>
              </p:nvCxnSpPr>
              <p:spPr bwMode="auto">
                <a:xfrm flipH="1">
                  <a:off x="5476736" y="4508361"/>
                  <a:ext cx="939800" cy="27967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5E6467FA-89CD-99CC-8284-E1433C67D3D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410200" y="5105400"/>
                  <a:ext cx="1117600" cy="819152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C35C01D-9D96-B984-0320-278785F7AC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AFAC078-AF8F-2216-841F-261DEE4D94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34000" y="3480197"/>
                  <a:ext cx="1273036" cy="103813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5E0B829-1FF5-20D1-0AA6-AFC881F59B12}"/>
                    </a:ext>
                  </a:extLst>
                </p:cNvPr>
                <p:cNvSpPr/>
                <p:nvPr/>
              </p:nvSpPr>
              <p:spPr bwMode="auto">
                <a:xfrm>
                  <a:off x="6425922" y="3366493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B10A636-2870-D93C-4770-A6BFC2087380}"/>
                    </a:ext>
                  </a:extLst>
                </p:cNvPr>
                <p:cNvSpPr/>
                <p:nvPr/>
              </p:nvSpPr>
              <p:spPr bwMode="auto">
                <a:xfrm>
                  <a:off x="6416536" y="43685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591EFAB-8328-0675-B835-0D63A9381D95}"/>
                    </a:ext>
                  </a:extLst>
                </p:cNvPr>
                <p:cNvSpPr/>
                <p:nvPr/>
              </p:nvSpPr>
              <p:spPr bwMode="auto">
                <a:xfrm>
                  <a:off x="6416536" y="5830610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475A4AA-ED3E-72F7-33B8-B0870182F22F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E5EBC26-3807-38BC-439B-5FB55E9E42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1523" y="4501069"/>
                      <a:ext cx="523477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E5EBC26-3807-38BC-439B-5FB55E9E42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1523" y="4501069"/>
                      <a:ext cx="523477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979486-12EC-2430-5187-1A4BA391A81F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979486-12EC-2430-5187-1A4BA391A8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C6F2C9-B329-79F5-8A97-9BCAF76E7E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62400" y="4800600"/>
              <a:ext cx="576142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5B046C-CBC0-3C17-9777-B41F732C2169}"/>
              </a:ext>
            </a:extLst>
          </p:cNvPr>
          <p:cNvSpPr txBox="1"/>
          <p:nvPr/>
        </p:nvSpPr>
        <p:spPr>
          <a:xfrm>
            <a:off x="76200" y="6107668"/>
            <a:ext cx="904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7"/>
              </a:rPr>
              <a:t>https://news.cornell.edu/stories/2019/09/professors-perceptron-paved-way-ai-60-years-too-soon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399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A32A8B-7757-12CD-8B11-1EDB901C5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AA2A0-CFBE-A170-FFB2-B82C197E15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81D93-47D8-F61A-FF88-A709C8320B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7000"/>
            <a:ext cx="8001000" cy="381000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</p:spTree>
    <p:extLst>
      <p:ext uri="{BB962C8B-B14F-4D97-AF65-F5344CB8AC3E}">
        <p14:creationId xmlns:p14="http://schemas.microsoft.com/office/powerpoint/2010/main" val="7258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7DFD11-B4D0-7399-FC57-2E795EDC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Course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C74C-D46C-DC2D-A2A6-253EDFA51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Gain a good understanding of the mathematical basis of machine learning (ML).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experience building ML models using </a:t>
            </a:r>
            <a:r>
              <a:rPr lang="en-US" b="1" dirty="0" err="1">
                <a:solidFill>
                  <a:srgbClr val="0033CC"/>
                </a:solidFill>
              </a:rPr>
              <a:t>PyTorch</a:t>
            </a:r>
            <a:r>
              <a:rPr lang="en-US" dirty="0"/>
              <a:t> to solve data science problems in physics.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experience with different ML models.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an appreciation of the power of ML models as well as their (current) limitations.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6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</a:rPr>
                  <a:t>Example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2,−3, 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1, 2, 3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6E8F6F-9356-03F1-6680-4998F52FDB14}"/>
              </a:ext>
            </a:extLst>
          </p:cNvPr>
          <p:cNvGrpSpPr/>
          <p:nvPr/>
        </p:nvGrpSpPr>
        <p:grpSpPr>
          <a:xfrm>
            <a:off x="1430954" y="1066800"/>
            <a:ext cx="6417646" cy="3115092"/>
            <a:chOff x="1278554" y="3068062"/>
            <a:chExt cx="6400800" cy="30469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D775B1-DAF5-976B-5A79-F94B1EC4431F}"/>
                </a:ext>
              </a:extLst>
            </p:cNvPr>
            <p:cNvGrpSpPr/>
            <p:nvPr/>
          </p:nvGrpSpPr>
          <p:grpSpPr>
            <a:xfrm>
              <a:off x="1278554" y="3068062"/>
              <a:ext cx="6400800" cy="3046988"/>
              <a:chOff x="1126154" y="3124706"/>
              <a:chExt cx="6400800" cy="3046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57001E7-E86C-E65E-6494-153995C849D5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57001E7-E86C-E65E-6494-153995C84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33B483C-6824-2060-7D90-59DDD44737C0}"/>
                  </a:ext>
                </a:extLst>
              </p:cNvPr>
              <p:cNvGrpSpPr/>
              <p:nvPr/>
            </p:nvGrpSpPr>
            <p:grpSpPr>
              <a:xfrm>
                <a:off x="1126154" y="3366493"/>
                <a:ext cx="5579446" cy="2743795"/>
                <a:chOff x="1126154" y="3366493"/>
                <a:chExt cx="5579446" cy="2743795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75C77A4-2F0A-53E0-E0C6-BC05C5D111A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410200" y="5105400"/>
                  <a:ext cx="1117600" cy="819152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B61A988F-A49D-C7C1-A444-80B458A9130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217146" y="4425166"/>
                      <a:ext cx="1411358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B61A988F-A49D-C7C1-A444-80B458A913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217146" y="4425166"/>
                      <a:ext cx="1411358" cy="82230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97D22A7-E551-E680-629A-32940C4A970A}"/>
                    </a:ext>
                  </a:extLst>
                </p:cNvPr>
                <p:cNvCxnSpPr>
                  <a:cxnSpLocks/>
                  <a:stCxn id="35" idx="2"/>
                </p:cNvCxnSpPr>
                <p:nvPr/>
              </p:nvCxnSpPr>
              <p:spPr bwMode="auto">
                <a:xfrm flipH="1">
                  <a:off x="5476736" y="4508361"/>
                  <a:ext cx="939800" cy="27967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E92C2F47-8979-A457-7915-CA180862751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C02C8577-D0CA-4517-033A-C4C72D7C5C0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23590" y="3480197"/>
                  <a:ext cx="1273036" cy="103813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96EF77B-40B2-40AB-1845-323D69315C1B}"/>
                    </a:ext>
                  </a:extLst>
                </p:cNvPr>
                <p:cNvSpPr/>
                <p:nvPr/>
              </p:nvSpPr>
              <p:spPr bwMode="auto">
                <a:xfrm>
                  <a:off x="6425922" y="3366493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5E0232A-2BCE-545B-B034-B6CC03F1B753}"/>
                    </a:ext>
                  </a:extLst>
                </p:cNvPr>
                <p:cNvSpPr/>
                <p:nvPr/>
              </p:nvSpPr>
              <p:spPr bwMode="auto">
                <a:xfrm>
                  <a:off x="6416536" y="43685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87EDD46-FEF3-41BF-9CB6-CC01DE66DABD}"/>
                    </a:ext>
                  </a:extLst>
                </p:cNvPr>
                <p:cNvSpPr/>
                <p:nvPr/>
              </p:nvSpPr>
              <p:spPr bwMode="auto">
                <a:xfrm>
                  <a:off x="6416536" y="5830610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754FC33-154A-D906-0EFE-130F7150F55F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A0A69589-984E-E5BE-90BE-B5E0855F36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6154" y="4501069"/>
                      <a:ext cx="68473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A0A69589-984E-E5BE-90BE-B5E0855F36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26154" y="4501069"/>
                      <a:ext cx="684738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9B5B32B-3922-AB2E-060F-E89BF85D3641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9B5B32B-3922-AB2E-060F-E89BF85D3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16CD3A-F9E5-F9B4-CED2-D17166C12AA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962400" y="4800600"/>
              <a:ext cx="407146" cy="12561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B63862D1-690D-BFC9-78BC-D00D1158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F832A-94CB-6F85-7B81-10941A8B8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08807-92FF-6520-B659-209C239D9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2D7AAA-EF89-37BB-38FA-5658C040D983}"/>
              </a:ext>
            </a:extLst>
          </p:cNvPr>
          <p:cNvGrpSpPr/>
          <p:nvPr/>
        </p:nvGrpSpPr>
        <p:grpSpPr>
          <a:xfrm>
            <a:off x="2409207" y="3506212"/>
            <a:ext cx="6506193" cy="3046988"/>
            <a:chOff x="2028207" y="3403372"/>
            <a:chExt cx="6506193" cy="304698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25CB5B-95C8-B971-5A8B-6996EFE6E5CA}"/>
                </a:ext>
              </a:extLst>
            </p:cNvPr>
            <p:cNvGrpSpPr/>
            <p:nvPr/>
          </p:nvGrpSpPr>
          <p:grpSpPr>
            <a:xfrm>
              <a:off x="2028207" y="3403372"/>
              <a:ext cx="6506193" cy="3046988"/>
              <a:chOff x="1173161" y="3068062"/>
              <a:chExt cx="6506193" cy="30469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B0FEA96-5AD7-39B7-07BE-D9FE2696695A}"/>
                  </a:ext>
                </a:extLst>
              </p:cNvPr>
              <p:cNvGrpSpPr/>
              <p:nvPr/>
            </p:nvGrpSpPr>
            <p:grpSpPr>
              <a:xfrm>
                <a:off x="1173161" y="3068062"/>
                <a:ext cx="6506193" cy="3046988"/>
                <a:chOff x="1020761" y="3124706"/>
                <a:chExt cx="6506193" cy="304698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E1796F83-9586-3F6A-7D7C-A9C64B7E58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96214" y="3124706"/>
                      <a:ext cx="830740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32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E1796F83-9586-3F6A-7D7C-A9C64B7E58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6214" y="3124706"/>
                      <a:ext cx="830740" cy="304698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077FD4F-C16E-6E21-5657-E3BD371E4516}"/>
                    </a:ext>
                  </a:extLst>
                </p:cNvPr>
                <p:cNvGrpSpPr/>
                <p:nvPr/>
              </p:nvGrpSpPr>
              <p:grpSpPr>
                <a:xfrm>
                  <a:off x="1020761" y="3366493"/>
                  <a:ext cx="5684839" cy="2743795"/>
                  <a:chOff x="1020761" y="3366493"/>
                  <a:chExt cx="5684839" cy="274379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0D4B7837-C9C8-E140-BA82-881EF569DAE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200405" y="4425166"/>
                        <a:ext cx="1428099" cy="822305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65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0D4B7837-C9C8-E140-BA82-881EF569DA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200405" y="4425166"/>
                        <a:ext cx="1428099" cy="822305"/>
                      </a:xfrm>
                      <a:prstGeom prst="ellipse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31340B0-C94C-49D0-627B-9E7522A6AE4D}"/>
                      </a:ext>
                    </a:extLst>
                  </p:cNvPr>
                  <p:cNvCxnSpPr>
                    <a:cxnSpLocks/>
                    <a:stCxn id="19" idx="2"/>
                  </p:cNvCxnSpPr>
                  <p:nvPr/>
                </p:nvCxnSpPr>
                <p:spPr bwMode="auto">
                  <a:xfrm flipH="1">
                    <a:off x="5476736" y="4508361"/>
                    <a:ext cx="939800" cy="279678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5E6467FA-89CD-99CC-8284-E1433C67D3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410200" y="5105400"/>
                    <a:ext cx="1117600" cy="819152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4C35C01D-9D96-B984-0320-278785F7AC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981200" y="4857244"/>
                    <a:ext cx="1143000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AAFAC078-AF8F-2216-841F-261DEE4D94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5334000" y="3480197"/>
                    <a:ext cx="1273036" cy="103813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65E0B829-1FF5-20D1-0AA6-AFC881F59B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25922" y="3366493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AB10A636-2870-D93C-4770-A6BFC20873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16536" y="4368522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591EFAB-8328-0675-B835-0D63A9381D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16536" y="5830610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6475A4AA-ED3E-72F7-33B8-B0870182F2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7722" y="4729966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3E5EBC26-3807-38BC-439B-5FB55E9E42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20761" y="4518333"/>
                        <a:ext cx="694228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3E5EBC26-3807-38BC-439B-5FB55E9E426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20761" y="4518333"/>
                        <a:ext cx="694228" cy="58477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0979486-12EC-2430-5187-1A4BA391A8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0979486-12EC-2430-5187-1A4BA391A8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B9BFB8-9EED-3E53-3232-029A14E1EC3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850654" y="5105400"/>
              <a:ext cx="407146" cy="12561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8491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A multi-node perceptron is often drawn as follows,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computed sequentially: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0" dirty="0"/>
                  <a:t>		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	and, usually, the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</a:rPr>
                  <a:t>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applied </a:t>
                </a:r>
                <a:r>
                  <a:rPr lang="en-US" i="1" dirty="0">
                    <a:solidFill>
                      <a:srgbClr val="0033CC"/>
                    </a:solidFill>
                  </a:rPr>
                  <a:t>elementwise</a:t>
                </a:r>
                <a:r>
                  <a:rPr lang="en-US" dirty="0"/>
                  <a:t>, that is, to every element of its matrix input.	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 r="-65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BACC41-843B-7378-99FC-C1626372AB43}"/>
              </a:ext>
            </a:extLst>
          </p:cNvPr>
          <p:cNvGrpSpPr/>
          <p:nvPr/>
        </p:nvGrpSpPr>
        <p:grpSpPr>
          <a:xfrm>
            <a:off x="1371600" y="1676400"/>
            <a:ext cx="6400800" cy="3048595"/>
            <a:chOff x="1676400" y="2416034"/>
            <a:chExt cx="6400800" cy="30485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278C104-56D6-D7E0-0D60-7E253FF3B5F4}"/>
                </a:ext>
              </a:extLst>
            </p:cNvPr>
            <p:cNvGrpSpPr/>
            <p:nvPr/>
          </p:nvGrpSpPr>
          <p:grpSpPr>
            <a:xfrm>
              <a:off x="1676400" y="2416034"/>
              <a:ext cx="6400800" cy="3048595"/>
              <a:chOff x="1354754" y="3920550"/>
              <a:chExt cx="6400800" cy="304859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723CADD-D0AB-74A0-DEC4-84CADF2CD65E}"/>
                  </a:ext>
                </a:extLst>
              </p:cNvPr>
              <p:cNvGrpSpPr/>
              <p:nvPr/>
            </p:nvGrpSpPr>
            <p:grpSpPr>
              <a:xfrm>
                <a:off x="1354754" y="3920550"/>
                <a:ext cx="6400800" cy="3048595"/>
                <a:chOff x="1202354" y="3977194"/>
                <a:chExt cx="6400800" cy="30485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32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56985B3-1879-61C6-6FBF-C55CFBE51FC4}"/>
                    </a:ext>
                  </a:extLst>
                </p:cNvPr>
                <p:cNvGrpSpPr/>
                <p:nvPr/>
              </p:nvGrpSpPr>
              <p:grpSpPr>
                <a:xfrm>
                  <a:off x="1202354" y="4205794"/>
                  <a:ext cx="5699264" cy="2819995"/>
                  <a:chOff x="1202354" y="4205794"/>
                  <a:chExt cx="5699264" cy="281999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65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 r="-7143"/>
                        </a:stretch>
                      </a:blip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DD189A39-8C16-D70F-C19E-6E3743B8D1A8}"/>
                      </a:ext>
                    </a:extLst>
                  </p:cNvPr>
                  <p:cNvCxnSpPr>
                    <a:cxnSpLocks/>
                    <a:stCxn id="40" idx="2"/>
                    <a:endCxn id="34" idx="6"/>
                  </p:cNvCxnSpPr>
                  <p:nvPr/>
                </p:nvCxnSpPr>
                <p:spPr bwMode="auto">
                  <a:xfrm flipH="1" flipV="1">
                    <a:off x="5568916" y="4836319"/>
                    <a:ext cx="1043638" cy="587543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1ADF4AE2-48E4-93FF-6E92-2436575A666F}"/>
                      </a:ext>
                    </a:extLst>
                  </p:cNvPr>
                  <p:cNvCxnSpPr>
                    <a:cxnSpLocks/>
                    <a:stCxn id="41" idx="1"/>
                  </p:cNvCxnSpPr>
                  <p:nvPr/>
                </p:nvCxnSpPr>
                <p:spPr bwMode="auto">
                  <a:xfrm flipH="1" flipV="1">
                    <a:off x="5410200" y="5105400"/>
                    <a:ext cx="1243312" cy="168166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E8B4CF6-364A-77E6-B080-BD7581F16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981200" y="4857244"/>
                    <a:ext cx="1143000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F094042-CEED-8B0F-6730-C82758C31D93}"/>
                      </a:ext>
                    </a:extLst>
                  </p:cNvPr>
                  <p:cNvCxnSpPr>
                    <a:cxnSpLocks/>
                    <a:stCxn id="39" idx="2"/>
                  </p:cNvCxnSpPr>
                  <p:nvPr/>
                </p:nvCxnSpPr>
                <p:spPr bwMode="auto">
                  <a:xfrm flipH="1">
                    <a:off x="5446765" y="4345633"/>
                    <a:ext cx="1175175" cy="32307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2F34C46-B3B4-3242-30C8-82818221D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21940" y="4205794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10C2BCF5-53A0-0FE4-3064-3A8C8E99FB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5284023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0C0595A-4C87-7F9B-8985-2D224A87DA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6746111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36434FE-D383-2534-CD3B-07B2994A99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7722" y="4729966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489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7691D0F-918A-9D5E-F904-19E2FC122F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9405469-D02A-F565-212B-63BF14D8DAC1}"/>
                </a:ext>
              </a:extLst>
            </p:cNvPr>
            <p:cNvGrpSpPr/>
            <p:nvPr/>
          </p:nvGrpSpPr>
          <p:grpSpPr>
            <a:xfrm>
              <a:off x="1676400" y="2883354"/>
              <a:ext cx="5460544" cy="2342555"/>
              <a:chOff x="1129329" y="3055816"/>
              <a:chExt cx="5460544" cy="234255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5F27C0E-69BF-87DD-84AA-7277BAC0F3C3}"/>
                  </a:ext>
                </a:extLst>
              </p:cNvPr>
              <p:cNvGrpSpPr/>
              <p:nvPr/>
            </p:nvGrpSpPr>
            <p:grpSpPr>
              <a:xfrm>
                <a:off x="1129329" y="3055816"/>
                <a:ext cx="5460544" cy="2342555"/>
                <a:chOff x="976929" y="3112460"/>
                <a:chExt cx="5460544" cy="23425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4253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154253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 r="-7071"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2D1373E-7763-B715-656D-0AFF9353DCF9}"/>
                    </a:ext>
                  </a:extLst>
                </p:cNvPr>
                <p:cNvCxnSpPr>
                  <a:cxnSpLocks/>
                  <a:stCxn id="39" idx="3"/>
                  <a:endCxn id="50" idx="7"/>
                </p:cNvCxnSpPr>
                <p:nvPr/>
              </p:nvCxnSpPr>
              <p:spPr bwMode="auto">
                <a:xfrm flipH="1">
                  <a:off x="5214675" y="3112460"/>
                  <a:ext cx="1222798" cy="143313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D1C3E0ED-1C7F-C4C8-05A4-B73AF43A6115}"/>
                    </a:ext>
                  </a:extLst>
                </p:cNvPr>
                <p:cNvCxnSpPr>
                  <a:cxnSpLocks/>
                  <a:stCxn id="41" idx="1"/>
                  <a:endCxn id="50" idx="5"/>
                </p:cNvCxnSpPr>
                <p:nvPr/>
              </p:nvCxnSpPr>
              <p:spPr bwMode="auto">
                <a:xfrm flipH="1" flipV="1">
                  <a:off x="5214675" y="5127047"/>
                  <a:ext cx="1213412" cy="32796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E915B2C-CD1A-F313-443F-1B19907161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741952" y="4869805"/>
                  <a:ext cx="1295400" cy="12561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A2BAFDEA-E102-3A36-DE51-D5B75725593A}"/>
                    </a:ext>
                  </a:extLst>
                </p:cNvPr>
                <p:cNvCxnSpPr>
                  <a:cxnSpLocks/>
                  <a:stCxn id="40" idx="3"/>
                  <a:endCxn id="50" idx="6"/>
                </p:cNvCxnSpPr>
                <p:nvPr/>
              </p:nvCxnSpPr>
              <p:spPr bwMode="auto">
                <a:xfrm flipH="1">
                  <a:off x="5396615" y="4190689"/>
                  <a:ext cx="1031472" cy="64563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BB0C505-A5A9-2CDD-1637-90215972AE75}"/>
                    </a:ext>
                  </a:extLst>
                </p:cNvPr>
                <p:cNvSpPr/>
                <p:nvPr/>
              </p:nvSpPr>
              <p:spPr bwMode="auto">
                <a:xfrm>
                  <a:off x="15491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6929" y="4501069"/>
                      <a:ext cx="69422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6929" y="4501069"/>
                      <a:ext cx="694228" cy="58477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70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10529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10529" y="4420165"/>
                    <a:ext cx="752595" cy="735747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E97AC94-5998-061B-7675-DC8276C03D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796329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33678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Perceptron: </a:t>
            </a:r>
            <a:r>
              <a:rPr lang="en-US" dirty="0">
                <a:solidFill>
                  <a:schemeClr val="accent1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−2, 1, 4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−3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−5,−4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−2,1,4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33CC"/>
                            </a:solidFill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−3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,−4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26"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877F54-189B-F598-6A40-C60FC9D2A6A0}"/>
              </a:ext>
            </a:extLst>
          </p:cNvPr>
          <p:cNvGrpSpPr/>
          <p:nvPr/>
        </p:nvGrpSpPr>
        <p:grpSpPr>
          <a:xfrm>
            <a:off x="1905000" y="2286000"/>
            <a:ext cx="6400800" cy="3048595"/>
            <a:chOff x="1905000" y="2286000"/>
            <a:chExt cx="6400800" cy="30485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278C104-56D6-D7E0-0D60-7E253FF3B5F4}"/>
                </a:ext>
              </a:extLst>
            </p:cNvPr>
            <p:cNvGrpSpPr/>
            <p:nvPr/>
          </p:nvGrpSpPr>
          <p:grpSpPr>
            <a:xfrm>
              <a:off x="1905000" y="2286000"/>
              <a:ext cx="6400800" cy="3048595"/>
              <a:chOff x="1354754" y="3920550"/>
              <a:chExt cx="6400800" cy="304859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723CADD-D0AB-74A0-DEC4-84CADF2CD65E}"/>
                  </a:ext>
                </a:extLst>
              </p:cNvPr>
              <p:cNvGrpSpPr/>
              <p:nvPr/>
            </p:nvGrpSpPr>
            <p:grpSpPr>
              <a:xfrm>
                <a:off x="1354754" y="3920550"/>
                <a:ext cx="6400800" cy="3048595"/>
                <a:chOff x="1202354" y="3977194"/>
                <a:chExt cx="6400800" cy="30485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32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8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56985B3-1879-61C6-6FBF-C55CFBE51FC4}"/>
                    </a:ext>
                  </a:extLst>
                </p:cNvPr>
                <p:cNvGrpSpPr/>
                <p:nvPr/>
              </p:nvGrpSpPr>
              <p:grpSpPr>
                <a:xfrm>
                  <a:off x="1202354" y="4205794"/>
                  <a:ext cx="5699264" cy="2819995"/>
                  <a:chOff x="1202354" y="4205794"/>
                  <a:chExt cx="5699264" cy="281999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65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r="-7143"/>
                        </a:stretch>
                      </a:blip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DD189A39-8C16-D70F-C19E-6E3743B8D1A8}"/>
                      </a:ext>
                    </a:extLst>
                  </p:cNvPr>
                  <p:cNvCxnSpPr>
                    <a:cxnSpLocks/>
                    <a:stCxn id="40" idx="2"/>
                    <a:endCxn id="34" idx="6"/>
                  </p:cNvCxnSpPr>
                  <p:nvPr/>
                </p:nvCxnSpPr>
                <p:spPr bwMode="auto">
                  <a:xfrm flipH="1" flipV="1">
                    <a:off x="5568916" y="4836319"/>
                    <a:ext cx="1043638" cy="587543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1ADF4AE2-48E4-93FF-6E92-2436575A666F}"/>
                      </a:ext>
                    </a:extLst>
                  </p:cNvPr>
                  <p:cNvCxnSpPr>
                    <a:cxnSpLocks/>
                    <a:stCxn id="41" idx="1"/>
                  </p:cNvCxnSpPr>
                  <p:nvPr/>
                </p:nvCxnSpPr>
                <p:spPr bwMode="auto">
                  <a:xfrm flipH="1" flipV="1">
                    <a:off x="5410200" y="5105400"/>
                    <a:ext cx="1243312" cy="168166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E8B4CF6-364A-77E6-B080-BD7581F16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981200" y="4857244"/>
                    <a:ext cx="1143000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F094042-CEED-8B0F-6730-C82758C31D93}"/>
                      </a:ext>
                    </a:extLst>
                  </p:cNvPr>
                  <p:cNvCxnSpPr>
                    <a:cxnSpLocks/>
                    <a:stCxn id="39" idx="2"/>
                  </p:cNvCxnSpPr>
                  <p:nvPr/>
                </p:nvCxnSpPr>
                <p:spPr bwMode="auto">
                  <a:xfrm flipH="1">
                    <a:off x="5446765" y="4345633"/>
                    <a:ext cx="1175175" cy="32307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2F34C46-B3B4-3242-30C8-82818221D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21940" y="4205794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10C2BCF5-53A0-0FE4-3064-3A8C8E99FB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5284023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0C0595A-4C87-7F9B-8985-2D224A87DA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6746111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36434FE-D383-2534-CD3B-07B2994A99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7722" y="4729966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489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7691D0F-918A-9D5E-F904-19E2FC122F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9405469-D02A-F565-212B-63BF14D8DAC1}"/>
                </a:ext>
              </a:extLst>
            </p:cNvPr>
            <p:cNvGrpSpPr/>
            <p:nvPr/>
          </p:nvGrpSpPr>
          <p:grpSpPr>
            <a:xfrm>
              <a:off x="1905000" y="2753320"/>
              <a:ext cx="5460544" cy="2342555"/>
              <a:chOff x="1357929" y="2925782"/>
              <a:chExt cx="5460544" cy="234255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5F27C0E-69BF-87DD-84AA-7277BAC0F3C3}"/>
                  </a:ext>
                </a:extLst>
              </p:cNvPr>
              <p:cNvGrpSpPr/>
              <p:nvPr/>
            </p:nvGrpSpPr>
            <p:grpSpPr>
              <a:xfrm>
                <a:off x="1357929" y="2925782"/>
                <a:ext cx="5460544" cy="2342555"/>
                <a:chOff x="1205529" y="2982426"/>
                <a:chExt cx="5460544" cy="23425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29729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29729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 r="-8163"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2D1373E-7763-B715-656D-0AFF9353DCF9}"/>
                    </a:ext>
                  </a:extLst>
                </p:cNvPr>
                <p:cNvCxnSpPr>
                  <a:cxnSpLocks/>
                  <a:stCxn id="39" idx="3"/>
                  <a:endCxn id="50" idx="7"/>
                </p:cNvCxnSpPr>
                <p:nvPr/>
              </p:nvCxnSpPr>
              <p:spPr bwMode="auto">
                <a:xfrm flipH="1">
                  <a:off x="5390151" y="2982426"/>
                  <a:ext cx="1275922" cy="156316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D1C3E0ED-1C7F-C4C8-05A4-B73AF43A6115}"/>
                    </a:ext>
                  </a:extLst>
                </p:cNvPr>
                <p:cNvCxnSpPr>
                  <a:cxnSpLocks/>
                  <a:stCxn id="41" idx="1"/>
                  <a:endCxn id="50" idx="5"/>
                </p:cNvCxnSpPr>
                <p:nvPr/>
              </p:nvCxnSpPr>
              <p:spPr bwMode="auto">
                <a:xfrm flipH="1" flipV="1">
                  <a:off x="5390151" y="5127047"/>
                  <a:ext cx="1266536" cy="19793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E915B2C-CD1A-F313-443F-1B19907161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A2BAFDEA-E102-3A36-DE51-D5B75725593A}"/>
                    </a:ext>
                  </a:extLst>
                </p:cNvPr>
                <p:cNvCxnSpPr>
                  <a:cxnSpLocks/>
                  <a:stCxn id="40" idx="3"/>
                  <a:endCxn id="50" idx="6"/>
                </p:cNvCxnSpPr>
                <p:nvPr/>
              </p:nvCxnSpPr>
              <p:spPr bwMode="auto">
                <a:xfrm flipH="1">
                  <a:off x="5572091" y="4060655"/>
                  <a:ext cx="1084596" cy="77566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BB0C505-A5A9-2CDD-1637-90215972AE75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5529" y="4501069"/>
                      <a:ext cx="69422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05529" y="4501069"/>
                      <a:ext cx="694228" cy="58477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E97AC94-5998-061B-7675-DC8276C03D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86423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95400"/>
                <a:ext cx="80010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Consider the task of modeling the </a:t>
                </a:r>
                <a:r>
                  <a:rPr lang="en-US" dirty="0"/>
                  <a:t>data triplets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with a function of the form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400" dirty="0"/>
                  <a:t>. Let’s </a:t>
                </a:r>
                <a:r>
                  <a:rPr lang="en-US" dirty="0"/>
                  <a:t>begin with</a:t>
                </a:r>
                <a:r>
                  <a:rPr lang="en-US" sz="2400" dirty="0"/>
                  <a:t> a 2-input 4-node perceptron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where,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is called a </a:t>
                </a:r>
                <a:r>
                  <a:rPr lang="en-US" b="0" dirty="0" err="1">
                    <a:solidFill>
                      <a:srgbClr val="0033CC"/>
                    </a:solidFill>
                  </a:rPr>
                  <a:t>silu</a:t>
                </a:r>
                <a:r>
                  <a:rPr lang="en-US" b="0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b="0" dirty="0"/>
                  <a:t> are free parameters.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95400"/>
                <a:ext cx="8001000" cy="4819650"/>
              </a:xfrm>
              <a:blipFill>
                <a:blip r:embed="rId3"/>
                <a:stretch>
                  <a:fillRect l="-1270" t="-1316" r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1F0BBA9-2ACF-C1AE-0570-0CB2EE45B939}"/>
              </a:ext>
            </a:extLst>
          </p:cNvPr>
          <p:cNvGrpSpPr/>
          <p:nvPr/>
        </p:nvGrpSpPr>
        <p:grpSpPr>
          <a:xfrm>
            <a:off x="304800" y="5562600"/>
            <a:ext cx="4928856" cy="822305"/>
            <a:chOff x="2157744" y="5424994"/>
            <a:chExt cx="4928856" cy="82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/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solidFill>
                  <a:srgbClr val="92D05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/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6343BA5-AADD-5B9C-915A-2106C078D2CE}"/>
                </a:ext>
              </a:extLst>
            </p:cNvPr>
            <p:cNvSpPr/>
            <p:nvPr/>
          </p:nvSpPr>
          <p:spPr bwMode="auto">
            <a:xfrm>
              <a:off x="2157744" y="5475514"/>
              <a:ext cx="684738" cy="649188"/>
            </a:xfrm>
            <a:prstGeom prst="ellipse">
              <a:avLst/>
            </a:prstGeom>
            <a:solidFill>
              <a:srgbClr val="E395F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endParaRP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FF81D43-9037-7687-ED81-3BD9753A09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15501" y="5847622"/>
              <a:ext cx="1143000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/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D9BF164-3FBE-2C82-B7C7-ABFC2137628F}"/>
              </a:ext>
            </a:extLst>
          </p:cNvPr>
          <p:cNvGrpSpPr/>
          <p:nvPr/>
        </p:nvGrpSpPr>
        <p:grpSpPr>
          <a:xfrm>
            <a:off x="3632207" y="2514600"/>
            <a:ext cx="4902193" cy="3232615"/>
            <a:chOff x="2962310" y="1951961"/>
            <a:chExt cx="4902193" cy="3232615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3EAAA61-A3EF-22EA-0843-8AB04951D0FA}"/>
                </a:ext>
              </a:extLst>
            </p:cNvPr>
            <p:cNvGrpSpPr/>
            <p:nvPr/>
          </p:nvGrpSpPr>
          <p:grpSpPr>
            <a:xfrm>
              <a:off x="3657600" y="1981200"/>
              <a:ext cx="4206903" cy="3203376"/>
              <a:chOff x="3641697" y="2130624"/>
              <a:chExt cx="4206903" cy="32033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7888F4-5766-1D68-D916-E6B53E1C730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9468" y="3048000"/>
                    <a:ext cx="809132" cy="15696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7888F4-5766-1D68-D916-E6B53E1C7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9468" y="3048000"/>
                    <a:ext cx="809132" cy="15696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5756964B-9268-E65A-B06B-ECA10C1F5D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298825" y="3131710"/>
                <a:ext cx="1641484" cy="121169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7DC779E-1488-63EB-F99D-773E88C4F6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246690" y="4006757"/>
                <a:ext cx="1681930" cy="364863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431E5C-C671-2DC4-233D-6A3F8E47EE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32369" y="4353219"/>
                <a:ext cx="1596251" cy="656187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0280C6B6-AAE0-A5E7-0C1F-DE917E5C61CB}"/>
                  </a:ext>
                </a:extLst>
              </p:cNvPr>
              <p:cNvGrpSpPr/>
              <p:nvPr/>
            </p:nvGrpSpPr>
            <p:grpSpPr>
              <a:xfrm>
                <a:off x="5246690" y="2388345"/>
                <a:ext cx="1827003" cy="2601267"/>
                <a:chOff x="5246690" y="2377503"/>
                <a:chExt cx="1827003" cy="2601267"/>
              </a:xfrm>
            </p:grpSpPr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DD189A39-8C16-D70F-C19E-6E3743B8D1A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326829" y="2424734"/>
                  <a:ext cx="1666725" cy="100426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1ADF4AE2-48E4-93FF-6E92-2436575A666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338518" y="2377503"/>
                  <a:ext cx="1655036" cy="198689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4FD604B9-3862-209B-CCB8-EFB2AE3A621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246690" y="3109363"/>
                  <a:ext cx="1681930" cy="319637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98A1160A-EAA6-DECD-5044-55E5F838381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292604" y="3414535"/>
                  <a:ext cx="1700950" cy="595135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BB120C84-600E-65C8-8718-08AC34358F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66753" y="3476231"/>
                  <a:ext cx="1561867" cy="1502539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8DC9CA8-D3E4-A3A4-7E2B-E217411F28D4}"/>
                    </a:ext>
                  </a:extLst>
                </p:cNvPr>
                <p:cNvSpPr/>
                <p:nvPr/>
              </p:nvSpPr>
              <p:spPr bwMode="auto">
                <a:xfrm>
                  <a:off x="6794015" y="3290880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p:grp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34A11F6-5223-72FB-5EAE-1CC72E6324E3}"/>
                  </a:ext>
                </a:extLst>
              </p:cNvPr>
              <p:cNvSpPr/>
              <p:nvPr/>
            </p:nvSpPr>
            <p:spPr bwMode="auto">
              <a:xfrm>
                <a:off x="6806922" y="4216122"/>
                <a:ext cx="279678" cy="27967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677B9F5-8EEB-4939-19C4-B52C44B8BDFD}"/>
                  </a:ext>
                </a:extLst>
              </p:cNvPr>
              <p:cNvSpPr/>
              <p:nvPr/>
            </p:nvSpPr>
            <p:spPr bwMode="auto">
              <a:xfrm>
                <a:off x="3657600" y="2311122"/>
                <a:ext cx="279678" cy="27967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6187CC1D-7673-7125-36C7-D18DED72242F}"/>
                  </a:ext>
                </a:extLst>
              </p:cNvPr>
              <p:cNvGrpSpPr/>
              <p:nvPr/>
            </p:nvGrpSpPr>
            <p:grpSpPr>
              <a:xfrm>
                <a:off x="3641697" y="2130624"/>
                <a:ext cx="1920903" cy="3203376"/>
                <a:chOff x="3429000" y="2017812"/>
                <a:chExt cx="1920903" cy="3203376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E8B4CF6-364A-77E6-B080-BD7581F16D7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22165" y="2342406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CF8115F-0072-B177-E764-D447B26F5F15}"/>
                    </a:ext>
                  </a:extLst>
                </p:cNvPr>
                <p:cNvSpPr/>
                <p:nvPr/>
              </p:nvSpPr>
              <p:spPr bwMode="auto">
                <a:xfrm>
                  <a:off x="4648200" y="2017812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40ECD2C7-AB9A-1B07-E86F-47B19AC97CF5}"/>
                    </a:ext>
                  </a:extLst>
                </p:cNvPr>
                <p:cNvSpPr/>
                <p:nvPr/>
              </p:nvSpPr>
              <p:spPr bwMode="auto">
                <a:xfrm>
                  <a:off x="4665165" y="2856012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4F95913-AC87-CBE5-2B43-45323EAF4457}"/>
                    </a:ext>
                  </a:extLst>
                </p:cNvPr>
                <p:cNvSpPr/>
                <p:nvPr/>
              </p:nvSpPr>
              <p:spPr bwMode="auto">
                <a:xfrm>
                  <a:off x="4665165" y="3770412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B711A980-4D3C-A1FC-3F14-0349C88EEFF1}"/>
                    </a:ext>
                  </a:extLst>
                </p:cNvPr>
                <p:cNvSpPr/>
                <p:nvPr/>
              </p:nvSpPr>
              <p:spPr bwMode="auto">
                <a:xfrm>
                  <a:off x="4665165" y="4572000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A1419763-2FEF-A213-84AA-D768E3DC84C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05200" y="3200400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9CC3B0D-98CB-5F2C-283A-45E5DD7E94C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05200" y="4038600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4FFB7C6-ACE4-F1C9-4405-F47792E3B7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05200" y="4876800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DEC98E1D-11A3-E74B-9323-F6FADAAA94C0}"/>
                    </a:ext>
                  </a:extLst>
                </p:cNvPr>
                <p:cNvSpPr/>
                <p:nvPr/>
              </p:nvSpPr>
              <p:spPr bwMode="auto">
                <a:xfrm>
                  <a:off x="3429000" y="30731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BA521086-45D2-6E5B-DAFF-C91042F160FA}"/>
                    </a:ext>
                  </a:extLst>
                </p:cNvPr>
                <p:cNvSpPr/>
                <p:nvPr/>
              </p:nvSpPr>
              <p:spPr bwMode="auto">
                <a:xfrm>
                  <a:off x="3429000" y="38351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8A3FC05E-028A-A33D-53E4-A168EF9D4ACB}"/>
                    </a:ext>
                  </a:extLst>
                </p:cNvPr>
                <p:cNvSpPr/>
                <p:nvPr/>
              </p:nvSpPr>
              <p:spPr bwMode="auto">
                <a:xfrm>
                  <a:off x="3454122" y="47495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C3072439-07DC-549D-7A95-7E227DE42356}"/>
                </a:ext>
              </a:extLst>
            </p:cNvPr>
            <p:cNvGrpSpPr/>
            <p:nvPr/>
          </p:nvGrpSpPr>
          <p:grpSpPr>
            <a:xfrm>
              <a:off x="2962310" y="1951961"/>
              <a:ext cx="695290" cy="3106478"/>
              <a:chOff x="2886110" y="1951961"/>
              <a:chExt cx="695290" cy="31064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73BC42A-BCD6-2A2D-6975-B0A8FFAA5CF9}"/>
                      </a:ext>
                    </a:extLst>
                  </p:cNvPr>
                  <p:cNvSpPr txBox="1"/>
                  <p:nvPr/>
                </p:nvSpPr>
                <p:spPr>
                  <a:xfrm>
                    <a:off x="2962310" y="1951961"/>
                    <a:ext cx="565899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73BC42A-BCD6-2A2D-6975-B0A8FFAA5C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2310" y="1951961"/>
                    <a:ext cx="565899" cy="64325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522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5F878C71-19F4-9F43-6201-AFAED46A8116}"/>
                      </a:ext>
                    </a:extLst>
                  </p:cNvPr>
                  <p:cNvSpPr txBox="1"/>
                  <p:nvPr/>
                </p:nvSpPr>
                <p:spPr>
                  <a:xfrm>
                    <a:off x="2887172" y="2738786"/>
                    <a:ext cx="694228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5F878C71-19F4-9F43-6201-AFAED46A81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7172" y="2738786"/>
                    <a:ext cx="694228" cy="643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9A9BFDAE-EC79-5347-323E-4C6E8A3F4DDD}"/>
                      </a:ext>
                    </a:extLst>
                  </p:cNvPr>
                  <p:cNvSpPr txBox="1"/>
                  <p:nvPr/>
                </p:nvSpPr>
                <p:spPr>
                  <a:xfrm>
                    <a:off x="2886110" y="3576986"/>
                    <a:ext cx="694228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9A9BFDAE-EC79-5347-323E-4C6E8A3F4D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6110" y="3576986"/>
                    <a:ext cx="694228" cy="6432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C66450CE-2DD1-B278-6386-F7568143A43D}"/>
                      </a:ext>
                    </a:extLst>
                  </p:cNvPr>
                  <p:cNvSpPr txBox="1"/>
                  <p:nvPr/>
                </p:nvSpPr>
                <p:spPr>
                  <a:xfrm>
                    <a:off x="2886110" y="4415186"/>
                    <a:ext cx="676660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C66450CE-2DD1-B278-6386-F7568143A4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6110" y="4415186"/>
                    <a:ext cx="676660" cy="643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18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89D3E5-DE11-4089-AF21-B25A702BB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95400"/>
            <a:ext cx="80010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Then,</a:t>
            </a:r>
            <a:r>
              <a:rPr lang="en-US" sz="2400" dirty="0"/>
              <a:t> let’s feed the output of the </a:t>
            </a:r>
            <a:r>
              <a:rPr lang="en-US" dirty="0"/>
              <a:t>multi-node </a:t>
            </a:r>
            <a:r>
              <a:rPr lang="en-US" sz="2400" dirty="0"/>
              <a:t>perceptro</a:t>
            </a:r>
            <a:r>
              <a:rPr lang="en-US" dirty="0"/>
              <a:t>n into </a:t>
            </a:r>
            <a:r>
              <a:rPr lang="en-US" sz="2400" dirty="0"/>
              <a:t>a 4-input 1-node perceptron: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1F0BBA9-2ACF-C1AE-0570-0CB2EE45B939}"/>
              </a:ext>
            </a:extLst>
          </p:cNvPr>
          <p:cNvGrpSpPr/>
          <p:nvPr/>
        </p:nvGrpSpPr>
        <p:grpSpPr>
          <a:xfrm>
            <a:off x="304800" y="5562600"/>
            <a:ext cx="4928856" cy="822305"/>
            <a:chOff x="2157744" y="5424994"/>
            <a:chExt cx="4928856" cy="82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/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solidFill>
                  <a:srgbClr val="92D05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/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6343BA5-AADD-5B9C-915A-2106C078D2CE}"/>
                </a:ext>
              </a:extLst>
            </p:cNvPr>
            <p:cNvSpPr/>
            <p:nvPr/>
          </p:nvSpPr>
          <p:spPr bwMode="auto">
            <a:xfrm>
              <a:off x="2157744" y="5475514"/>
              <a:ext cx="684738" cy="649188"/>
            </a:xfrm>
            <a:prstGeom prst="ellipse">
              <a:avLst/>
            </a:prstGeom>
            <a:solidFill>
              <a:srgbClr val="E395F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endParaRP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FF81D43-9037-7687-ED81-3BD9753A09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15501" y="5847622"/>
              <a:ext cx="1143000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/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CE6CF9-9D0F-AFEE-2497-BD43AD0F07A1}"/>
              </a:ext>
            </a:extLst>
          </p:cNvPr>
          <p:cNvGrpSpPr/>
          <p:nvPr/>
        </p:nvGrpSpPr>
        <p:grpSpPr>
          <a:xfrm>
            <a:off x="1262161" y="2315028"/>
            <a:ext cx="7272239" cy="3433266"/>
            <a:chOff x="1185961" y="1824534"/>
            <a:chExt cx="7272239" cy="343326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D9BF164-3FBE-2C82-B7C7-ABFC2137628F}"/>
                </a:ext>
              </a:extLst>
            </p:cNvPr>
            <p:cNvGrpSpPr/>
            <p:nvPr/>
          </p:nvGrpSpPr>
          <p:grpSpPr>
            <a:xfrm>
              <a:off x="1185961" y="1824534"/>
              <a:ext cx="7272239" cy="3433266"/>
              <a:chOff x="592264" y="1751310"/>
              <a:chExt cx="7272239" cy="3433266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3EAAA61-A3EF-22EA-0843-8AB04951D0FA}"/>
                  </a:ext>
                </a:extLst>
              </p:cNvPr>
              <p:cNvGrpSpPr/>
              <p:nvPr/>
            </p:nvGrpSpPr>
            <p:grpSpPr>
              <a:xfrm>
                <a:off x="592264" y="1981200"/>
                <a:ext cx="7272239" cy="3203376"/>
                <a:chOff x="576361" y="2130624"/>
                <a:chExt cx="7272239" cy="320337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9468" y="3048000"/>
                      <a:ext cx="809132" cy="15696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39468" y="3048000"/>
                      <a:ext cx="809132" cy="15696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5756964B-9268-E65A-B06B-ECA10C1F5D5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298825" y="3131710"/>
                  <a:ext cx="1641484" cy="121169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87DC779E-1488-63EB-F99D-773E88C4F6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246690" y="4006757"/>
                  <a:ext cx="1681930" cy="364863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5B431E5C-C671-2DC4-233D-6A3F8E47EEF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32369" y="4353219"/>
                  <a:ext cx="1596251" cy="656187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0280C6B6-AAE0-A5E7-0C1F-DE917E5C61CB}"/>
                    </a:ext>
                  </a:extLst>
                </p:cNvPr>
                <p:cNvGrpSpPr/>
                <p:nvPr/>
              </p:nvGrpSpPr>
              <p:grpSpPr>
                <a:xfrm>
                  <a:off x="5246690" y="2388345"/>
                  <a:ext cx="1827003" cy="2601267"/>
                  <a:chOff x="5246690" y="2377503"/>
                  <a:chExt cx="1827003" cy="2601267"/>
                </a:xfrm>
              </p:grpSpPr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DD189A39-8C16-D70F-C19E-6E3743B8D1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326829" y="2424734"/>
                    <a:ext cx="1666725" cy="100426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1ADF4AE2-48E4-93FF-6E92-2436575A66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338518" y="2377503"/>
                    <a:ext cx="1655036" cy="1986898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id="{4FD604B9-3862-209B-CCB8-EFB2AE3A62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246690" y="3109363"/>
                    <a:ext cx="1681930" cy="319637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98A1160A-EAA6-DECD-5044-55E5F8383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5292604" y="3414535"/>
                    <a:ext cx="1700950" cy="595135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id="{BB120C84-600E-65C8-8718-08AC34358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5366753" y="3476231"/>
                    <a:ext cx="1561867" cy="150253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48DC9CA8-D3E4-A3A4-7E2B-E217411F28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94015" y="3290880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</p:grp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A34A11F6-5223-72FB-5EAE-1CC72E6324E3}"/>
                    </a:ext>
                  </a:extLst>
                </p:cNvPr>
                <p:cNvSpPr/>
                <p:nvPr/>
              </p:nvSpPr>
              <p:spPr bwMode="auto">
                <a:xfrm>
                  <a:off x="6806922" y="42161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677B9F5-8EEB-4939-19C4-B52C44B8BDFD}"/>
                    </a:ext>
                  </a:extLst>
                </p:cNvPr>
                <p:cNvSpPr/>
                <p:nvPr/>
              </p:nvSpPr>
              <p:spPr bwMode="auto">
                <a:xfrm>
                  <a:off x="576361" y="3512857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6187CC1D-7673-7125-36C7-D18DED72242F}"/>
                    </a:ext>
                  </a:extLst>
                </p:cNvPr>
                <p:cNvGrpSpPr/>
                <p:nvPr/>
              </p:nvGrpSpPr>
              <p:grpSpPr>
                <a:xfrm>
                  <a:off x="1873150" y="2130624"/>
                  <a:ext cx="3689450" cy="3203376"/>
                  <a:chOff x="1660453" y="2017812"/>
                  <a:chExt cx="3689450" cy="3203376"/>
                </a:xfrm>
              </p:grpSpPr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E8B4CF6-364A-77E6-B080-BD7581F16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660453" y="2338149"/>
                    <a:ext cx="3076508" cy="113043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48200" y="2017812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40ECD2C7-AB9A-1B07-E86F-47B19AC97C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5165" y="2856012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B4F95913-AC87-CBE5-2B43-45323EAF44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5165" y="3770412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B711A980-4D3C-A1FC-3F14-0349C88EEF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5165" y="4572000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121" name="Straight Arrow Connector 120">
                    <a:extLst>
                      <a:ext uri="{FF2B5EF4-FFF2-40B4-BE49-F238E27FC236}">
                        <a16:creationId xmlns:a16="http://schemas.microsoft.com/office/drawing/2014/main" id="{A1419763-2FEF-A213-84AA-D768E3DC84C8}"/>
                      </a:ext>
                    </a:extLst>
                  </p:cNvPr>
                  <p:cNvCxnSpPr>
                    <a:cxnSpLocks/>
                    <a:stCxn id="90" idx="2"/>
                  </p:cNvCxnSpPr>
                  <p:nvPr/>
                </p:nvCxnSpPr>
                <p:spPr bwMode="auto">
                  <a:xfrm flipH="1">
                    <a:off x="1660453" y="3180606"/>
                    <a:ext cx="3004712" cy="380077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22" name="Straight Arrow Connector 121">
                    <a:extLst>
                      <a:ext uri="{FF2B5EF4-FFF2-40B4-BE49-F238E27FC236}">
                        <a16:creationId xmlns:a16="http://schemas.microsoft.com/office/drawing/2014/main" id="{69CC3B0D-98CB-5F2C-283A-45E5DD7E94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1660453" y="3624743"/>
                    <a:ext cx="2987747" cy="413857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23" name="Straight Arrow Connector 122">
                    <a:extLst>
                      <a:ext uri="{FF2B5EF4-FFF2-40B4-BE49-F238E27FC236}">
                        <a16:creationId xmlns:a16="http://schemas.microsoft.com/office/drawing/2014/main" id="{24FFB7C6-ACE4-F1C9-4405-F47792E3B73C}"/>
                      </a:ext>
                    </a:extLst>
                  </p:cNvPr>
                  <p:cNvCxnSpPr>
                    <a:cxnSpLocks/>
                    <a:endCxn id="2" idx="5"/>
                  </p:cNvCxnSpPr>
                  <p:nvPr/>
                </p:nvCxnSpPr>
                <p:spPr bwMode="auto">
                  <a:xfrm flipH="1" flipV="1">
                    <a:off x="1744425" y="3717905"/>
                    <a:ext cx="2925945" cy="1107393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3072439-07DC-549D-7A95-7E227DE42356}"/>
                  </a:ext>
                </a:extLst>
              </p:cNvPr>
              <p:cNvGrpSpPr/>
              <p:nvPr/>
            </p:nvGrpSpPr>
            <p:grpSpPr>
              <a:xfrm>
                <a:off x="4152171" y="1751310"/>
                <a:ext cx="740351" cy="3015732"/>
                <a:chOff x="4075971" y="1751310"/>
                <a:chExt cx="740351" cy="30157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73BC42A-BCD6-2A2D-6975-B0A8FFAA5C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74704" y="1751310"/>
                      <a:ext cx="565899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73BC42A-BCD6-2A2D-6975-B0A8FFAA5C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4704" y="1751310"/>
                      <a:ext cx="565899" cy="64325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8696"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5F878C71-19F4-9F43-6201-AFAED46A8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22094" y="2575607"/>
                      <a:ext cx="694228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5F878C71-19F4-9F43-6201-AFAED46A81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22094" y="2575607"/>
                      <a:ext cx="694228" cy="64325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9A9BFDAE-EC79-5347-323E-4C6E8A3F4D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8061" y="3340428"/>
                      <a:ext cx="694228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9A9BFDAE-EC79-5347-323E-4C6E8A3F4D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8061" y="3340428"/>
                      <a:ext cx="694228" cy="64325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C66450CE-2DD1-B278-6386-F7568143A4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75971" y="4123789"/>
                      <a:ext cx="676660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C66450CE-2DD1-B278-6386-F7568143A4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5971" y="4123789"/>
                      <a:ext cx="676660" cy="64325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9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D7A11A0-ED57-7B17-247D-59AB79D39402}"/>
                </a:ext>
              </a:extLst>
            </p:cNvPr>
            <p:cNvSpPr/>
            <p:nvPr/>
          </p:nvSpPr>
          <p:spPr bwMode="auto">
            <a:xfrm>
              <a:off x="1829862" y="3276600"/>
              <a:ext cx="684738" cy="649188"/>
            </a:xfrm>
            <a:prstGeom prst="ellipse">
              <a:avLst/>
            </a:prstGeom>
            <a:solidFill>
              <a:srgbClr val="E395F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16CCDE0-565D-62F1-0E98-89AB7020BC20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 flipH="1" flipV="1">
              <a:off x="1321048" y="3597295"/>
              <a:ext cx="508814" cy="3899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E3DE79-F129-2C64-8CF8-6EE99ABBCE5A}"/>
                  </a:ext>
                </a:extLst>
              </p:cNvPr>
              <p:cNvSpPr txBox="1"/>
              <p:nvPr/>
            </p:nvSpPr>
            <p:spPr>
              <a:xfrm>
                <a:off x="802438" y="2856012"/>
                <a:ext cx="2690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E3DE79-F129-2C64-8CF8-6EE99ABBC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38" y="2856012"/>
                <a:ext cx="2690737" cy="523220"/>
              </a:xfrm>
              <a:prstGeom prst="rect">
                <a:avLst/>
              </a:prstGeom>
              <a:blipFill>
                <a:blip r:embed="rId11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</a:t>
                </a:r>
                <a:r>
                  <a:rPr lang="en-US" sz="2400" dirty="0"/>
                  <a:t>iven the complexity of </a:t>
                </a:r>
                <a:r>
                  <a:rPr lang="en-US" dirty="0"/>
                  <a:t>ML models (i.e., ML functions), it is now common to use a graphical representation of ML models that uses higher-level components.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relu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658" t="-1316" r="-99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0F07A7-BA99-13C2-9AAC-7BA887E0B3B5}"/>
              </a:ext>
            </a:extLst>
          </p:cNvPr>
          <p:cNvSpPr/>
          <p:nvPr/>
        </p:nvSpPr>
        <p:spPr bwMode="auto">
          <a:xfrm>
            <a:off x="2971800" y="4572000"/>
            <a:ext cx="381000" cy="457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EAE0CE-CB5A-9330-8EA0-6E62B7E6E685}"/>
              </a:ext>
            </a:extLst>
          </p:cNvPr>
          <p:cNvGrpSpPr/>
          <p:nvPr/>
        </p:nvGrpSpPr>
        <p:grpSpPr>
          <a:xfrm>
            <a:off x="4648200" y="1295400"/>
            <a:ext cx="2162628" cy="5105400"/>
            <a:chOff x="5304972" y="1295400"/>
            <a:chExt cx="2162628" cy="5105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6CC05A-C6C8-65CE-BF31-ECA3367B4E7A}"/>
                </a:ext>
              </a:extLst>
            </p:cNvPr>
            <p:cNvSpPr/>
            <p:nvPr/>
          </p:nvSpPr>
          <p:spPr bwMode="auto">
            <a:xfrm>
              <a:off x="5304972" y="3149025"/>
              <a:ext cx="2133600" cy="461665"/>
            </a:xfrm>
            <a:prstGeom prst="rect">
              <a:avLst/>
            </a:prstGeom>
            <a:solidFill>
              <a:srgbClr val="FFFC8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Linear(4, 1)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404F4DF-7E47-F6D3-EF2B-17B4A70CE1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71662" y="3592164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A7BD658-F520-7977-6AEE-821A2A725F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0799" y="4560245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CBE5B0-B4F4-DDF2-8A75-3B8296F50EE8}"/>
                    </a:ext>
                  </a:extLst>
                </p:cNvPr>
                <p:cNvSpPr/>
                <p:nvPr/>
              </p:nvSpPr>
              <p:spPr bwMode="auto">
                <a:xfrm>
                  <a:off x="5678718" y="4102502"/>
                  <a:ext cx="1447800" cy="46166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relu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CBE5B0-B4F4-DDF2-8A75-3B8296F50E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8718" y="4102502"/>
                  <a:ext cx="144780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65A5A1-B6DB-1925-14ED-712982BB6ECA}"/>
                    </a:ext>
                  </a:extLst>
                </p:cNvPr>
                <p:cNvSpPr/>
                <p:nvPr/>
              </p:nvSpPr>
              <p:spPr bwMode="auto">
                <a:xfrm>
                  <a:off x="5676899" y="2238165"/>
                  <a:ext cx="1447800" cy="461665"/>
                </a:xfrm>
                <a:prstGeom prst="rect">
                  <a:avLst/>
                </a:prstGeom>
                <a:solidFill>
                  <a:srgbClr val="E395F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65A5A1-B6DB-1925-14ED-712982BB6E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6899" y="2238165"/>
                  <a:ext cx="144780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46F376-F44F-6103-892E-583677D7164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68141" y="2677311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190139-F5E0-40F4-47AA-E1C1BBE9ABDE}"/>
                </a:ext>
              </a:extLst>
            </p:cNvPr>
            <p:cNvSpPr/>
            <p:nvPr/>
          </p:nvSpPr>
          <p:spPr bwMode="auto">
            <a:xfrm>
              <a:off x="5334000" y="5044988"/>
              <a:ext cx="2133600" cy="461665"/>
            </a:xfrm>
            <a:prstGeom prst="rect">
              <a:avLst/>
            </a:prstGeom>
            <a:solidFill>
              <a:srgbClr val="FFFC8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Linear(2, 4)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756A9F9-52B3-CF8B-A6BF-3C4D88FCE8E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0799" y="5492789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19DD53D-8138-E699-6FE5-05CD57487CF8}"/>
                    </a:ext>
                  </a:extLst>
                </p:cNvPr>
                <p:cNvSpPr txBox="1"/>
                <p:nvPr/>
              </p:nvSpPr>
              <p:spPr>
                <a:xfrm>
                  <a:off x="6141946" y="5816025"/>
                  <a:ext cx="51770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19DD53D-8138-E699-6FE5-05CD57487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1946" y="5816025"/>
                  <a:ext cx="51770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DC26F4-AB00-CE8C-ED19-F1C1C730B9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71771" y="1730253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C667F0-5808-A57E-5077-CA067511BF4F}"/>
                </a:ext>
              </a:extLst>
            </p:cNvPr>
            <p:cNvSpPr txBox="1"/>
            <p:nvPr/>
          </p:nvSpPr>
          <p:spPr>
            <a:xfrm>
              <a:off x="5867400" y="1295400"/>
              <a:ext cx="970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B44CA97-135C-E5C0-AA35-9599896E19BF}"/>
              </a:ext>
            </a:extLst>
          </p:cNvPr>
          <p:cNvGrpSpPr/>
          <p:nvPr/>
        </p:nvGrpSpPr>
        <p:grpSpPr>
          <a:xfrm>
            <a:off x="6955757" y="2224032"/>
            <a:ext cx="1872484" cy="1456543"/>
            <a:chOff x="6955757" y="2224032"/>
            <a:chExt cx="1872484" cy="1456543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004E1DDC-406E-1522-896E-C9062110BDAF}"/>
                </a:ext>
              </a:extLst>
            </p:cNvPr>
            <p:cNvSpPr/>
            <p:nvPr/>
          </p:nvSpPr>
          <p:spPr bwMode="auto">
            <a:xfrm>
              <a:off x="6955757" y="2224032"/>
              <a:ext cx="575332" cy="1456543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B155D0B-3841-C3AC-1D2F-272C86F34EC8}"/>
                </a:ext>
              </a:extLst>
            </p:cNvPr>
            <p:cNvSpPr txBox="1"/>
            <p:nvPr/>
          </p:nvSpPr>
          <p:spPr>
            <a:xfrm>
              <a:off x="7696200" y="2715651"/>
              <a:ext cx="1132041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AECFF7C-6246-C72A-CC16-F4A0D8F34C7A}"/>
              </a:ext>
            </a:extLst>
          </p:cNvPr>
          <p:cNvGrpSpPr/>
          <p:nvPr/>
        </p:nvGrpSpPr>
        <p:grpSpPr>
          <a:xfrm>
            <a:off x="6963228" y="4114800"/>
            <a:ext cx="1879602" cy="1456543"/>
            <a:chOff x="6963228" y="4114800"/>
            <a:chExt cx="1879602" cy="145654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DF1DCF-BD6D-1509-CE3B-EED20334E4CA}"/>
                </a:ext>
              </a:extLst>
            </p:cNvPr>
            <p:cNvSpPr txBox="1"/>
            <p:nvPr/>
          </p:nvSpPr>
          <p:spPr>
            <a:xfrm>
              <a:off x="7710789" y="4611077"/>
              <a:ext cx="1132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1</a:t>
              </a:r>
            </a:p>
          </p:txBody>
        </p:sp>
        <p:sp>
          <p:nvSpPr>
            <p:cNvPr id="42" name="Right Brace 41">
              <a:extLst>
                <a:ext uri="{FF2B5EF4-FFF2-40B4-BE49-F238E27FC236}">
                  <a16:creationId xmlns:a16="http://schemas.microsoft.com/office/drawing/2014/main" id="{6D2C5ABD-5A3F-016D-254C-0D8D77E804FC}"/>
                </a:ext>
              </a:extLst>
            </p:cNvPr>
            <p:cNvSpPr/>
            <p:nvPr/>
          </p:nvSpPr>
          <p:spPr bwMode="auto">
            <a:xfrm>
              <a:off x="6963228" y="4114800"/>
              <a:ext cx="575332" cy="1456543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A71C015-3151-064D-BE31-6B9C4047DA20}"/>
              </a:ext>
            </a:extLst>
          </p:cNvPr>
          <p:cNvSpPr/>
          <p:nvPr/>
        </p:nvSpPr>
        <p:spPr bwMode="auto">
          <a:xfrm>
            <a:off x="990600" y="4038600"/>
            <a:ext cx="453572" cy="461665"/>
          </a:xfrm>
          <a:prstGeom prst="rect">
            <a:avLst/>
          </a:prstGeom>
          <a:solidFill>
            <a:srgbClr val="FFFC8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E336F8-52AE-C13F-D355-EA6652670480}"/>
              </a:ext>
            </a:extLst>
          </p:cNvPr>
          <p:cNvSpPr/>
          <p:nvPr/>
        </p:nvSpPr>
        <p:spPr bwMode="auto">
          <a:xfrm>
            <a:off x="983343" y="4800600"/>
            <a:ext cx="482600" cy="461665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B52839-182A-69A0-8DB4-9922D0B86A1A}"/>
              </a:ext>
            </a:extLst>
          </p:cNvPr>
          <p:cNvSpPr/>
          <p:nvPr/>
        </p:nvSpPr>
        <p:spPr bwMode="auto">
          <a:xfrm>
            <a:off x="990600" y="5710535"/>
            <a:ext cx="482600" cy="461665"/>
          </a:xfrm>
          <a:prstGeom prst="rect">
            <a:avLst/>
          </a:prstGeom>
          <a:solidFill>
            <a:srgbClr val="E395F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9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0E8CD9EF-D08F-FE0E-6842-72FDAE5E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032" y="594355"/>
            <a:ext cx="3980168" cy="58064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89D3E5-DE11-4089-AF21-B25A702BB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4147832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Here, for example, is a graphical representation of a </a:t>
            </a:r>
            <a:r>
              <a:rPr lang="en-US" b="1" dirty="0">
                <a:solidFill>
                  <a:srgbClr val="0033CC"/>
                </a:solidFill>
              </a:rPr>
              <a:t>transformer</a:t>
            </a:r>
            <a:r>
              <a:rPr lang="en-US" dirty="0"/>
              <a:t>, the model that powers ChatGPT.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ChatGPT 3, there are 2 x </a:t>
            </a:r>
            <a:r>
              <a:rPr lang="en-US" dirty="0">
                <a:solidFill>
                  <a:srgbClr val="0033CC"/>
                </a:solidFill>
              </a:rPr>
              <a:t>96</a:t>
            </a:r>
            <a:r>
              <a:rPr lang="en-US" dirty="0"/>
              <a:t> of these “layers”!</a:t>
            </a:r>
          </a:p>
          <a:p>
            <a:pPr marL="0" indent="0" algn="ctr">
              <a:buNone/>
            </a:pPr>
            <a:r>
              <a:rPr lang="en-US" sz="2400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0F07A7-BA99-13C2-9AAC-7BA887E0B3B5}"/>
              </a:ext>
            </a:extLst>
          </p:cNvPr>
          <p:cNvSpPr/>
          <p:nvPr/>
        </p:nvSpPr>
        <p:spPr bwMode="auto">
          <a:xfrm>
            <a:off x="2971800" y="4572000"/>
            <a:ext cx="381000" cy="457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A32A8B-7757-12CD-8B11-1EDB901C5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Loss function and </a:t>
            </a:r>
            <a:br>
              <a:rPr lang="en-US" dirty="0"/>
            </a:br>
            <a:r>
              <a:rPr lang="en-US" dirty="0"/>
              <a:t>Empirical risk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AA2A0-CFBE-A170-FFB2-B82C197E15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81D93-47D8-F61A-FF88-A709C8320B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7000"/>
            <a:ext cx="8001000" cy="381000"/>
          </a:xfrm>
        </p:spPr>
        <p:txBody>
          <a:bodyPr/>
          <a:lstStyle/>
          <a:p>
            <a:pPr algn="l"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0CF3B7-98FB-D495-415E-75E6399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11199" y="1295400"/>
                <a:ext cx="5401715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our goal is to approximate an unknown function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the </a:t>
                </a:r>
                <a:r>
                  <a:rPr lang="en-US" i="1" dirty="0">
                    <a:solidFill>
                      <a:srgbClr val="0033CC"/>
                    </a:solidFill>
                  </a:rPr>
                  <a:t>model</a:t>
                </a:r>
                <a:r>
                  <a:rPr lang="en-US" dirty="0"/>
                  <a:t> on the right.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11199" y="1295400"/>
                <a:ext cx="5401715" cy="4819650"/>
              </a:xfrm>
              <a:blipFill>
                <a:blip r:embed="rId2"/>
                <a:stretch>
                  <a:fillRect l="-1878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4278-120E-9CFB-5ACF-7F9D220E7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855-4A71-64D3-255B-AD9329C95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893D87-A6CE-00D9-9304-D0BDE36B115A}"/>
              </a:ext>
            </a:extLst>
          </p:cNvPr>
          <p:cNvGrpSpPr/>
          <p:nvPr/>
        </p:nvGrpSpPr>
        <p:grpSpPr>
          <a:xfrm>
            <a:off x="6371772" y="1295400"/>
            <a:ext cx="2162628" cy="5105400"/>
            <a:chOff x="5304972" y="1295400"/>
            <a:chExt cx="2162628" cy="5105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151746-CB45-81AD-1F5B-3965920A3635}"/>
                </a:ext>
              </a:extLst>
            </p:cNvPr>
            <p:cNvSpPr/>
            <p:nvPr/>
          </p:nvSpPr>
          <p:spPr bwMode="auto">
            <a:xfrm>
              <a:off x="5304972" y="3149025"/>
              <a:ext cx="2133600" cy="461665"/>
            </a:xfrm>
            <a:prstGeom prst="rect">
              <a:avLst/>
            </a:prstGeom>
            <a:solidFill>
              <a:srgbClr val="FFFC8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Linear(4, 1)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11702E5-A62E-C094-839B-5D99C3C3494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71662" y="3592164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8A04C7-5B1B-37B4-B272-4BEDFD44EB7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0799" y="4560245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B757605-B32A-713D-F678-F0E793124338}"/>
                    </a:ext>
                  </a:extLst>
                </p:cNvPr>
                <p:cNvSpPr/>
                <p:nvPr/>
              </p:nvSpPr>
              <p:spPr bwMode="auto">
                <a:xfrm>
                  <a:off x="5678718" y="4102502"/>
                  <a:ext cx="1447800" cy="46166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relu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B757605-B32A-713D-F678-F0E793124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8718" y="4102502"/>
                  <a:ext cx="1447800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81CB6F6-4FE5-9858-F6EA-44D503BDB9B9}"/>
                    </a:ext>
                  </a:extLst>
                </p:cNvPr>
                <p:cNvSpPr/>
                <p:nvPr/>
              </p:nvSpPr>
              <p:spPr bwMode="auto">
                <a:xfrm>
                  <a:off x="5676899" y="2238165"/>
                  <a:ext cx="1447800" cy="46166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81CB6F6-4FE5-9858-F6EA-44D503BDB9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6899" y="2238165"/>
                  <a:ext cx="144780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C1FEACF-AEBE-9016-6F7F-1B1FC3B3A29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68141" y="2677311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DC2338-7135-3A40-F4E8-7F934A974894}"/>
                </a:ext>
              </a:extLst>
            </p:cNvPr>
            <p:cNvSpPr/>
            <p:nvPr/>
          </p:nvSpPr>
          <p:spPr bwMode="auto">
            <a:xfrm>
              <a:off x="5334000" y="5044988"/>
              <a:ext cx="2133600" cy="461665"/>
            </a:xfrm>
            <a:prstGeom prst="rect">
              <a:avLst/>
            </a:prstGeom>
            <a:solidFill>
              <a:srgbClr val="FFFC8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Linear(2, 4)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A5B5B2-29E0-BB04-1809-49FE4C9644C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0799" y="5492789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AD3391-7576-A4AE-C29C-99FB86189428}"/>
                    </a:ext>
                  </a:extLst>
                </p:cNvPr>
                <p:cNvSpPr txBox="1"/>
                <p:nvPr/>
              </p:nvSpPr>
              <p:spPr>
                <a:xfrm>
                  <a:off x="6141946" y="5816025"/>
                  <a:ext cx="51770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AD3391-7576-A4AE-C29C-99FB86189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1946" y="5816025"/>
                  <a:ext cx="517706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C858C8C-B68A-1837-A7CD-914BB635DC9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71771" y="1730253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8A83F1-6622-52AF-5B87-A5ADC1EFDB1F}"/>
                    </a:ext>
                  </a:extLst>
                </p:cNvPr>
                <p:cNvSpPr txBox="1"/>
                <p:nvPr/>
              </p:nvSpPr>
              <p:spPr>
                <a:xfrm>
                  <a:off x="5986046" y="1295400"/>
                  <a:ext cx="8676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8A83F1-6622-52AF-5B87-A5ADC1EFD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6046" y="1295400"/>
                  <a:ext cx="867673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1449"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528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0CF3B7-98FB-D495-415E-75E6399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well-known approach is to approximate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a parameterized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and find the </a:t>
                </a:r>
                <a:r>
                  <a:rPr lang="en-US" i="1" dirty="0">
                    <a:solidFill>
                      <a:srgbClr val="0033CC"/>
                    </a:solidFill>
                  </a:rPr>
                  <a:t>best-fit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by minimizing 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respect to 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referred to as a </a:t>
                </a:r>
                <a:r>
                  <a:rPr lang="en-US" b="1" dirty="0">
                    <a:solidFill>
                      <a:srgbClr val="0033CC"/>
                    </a:solidFill>
                  </a:rPr>
                  <a:t>least-squared fit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855-4A71-64D3-255B-AD9329C95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4278-120E-9CFB-5ACF-7F9D220E7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9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C79465-B393-ECA7-8F5A-4399B9C5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67BD0-734C-1A01-0F31-637ECFBD5D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20D3E-6122-4EB9-9977-BB323FC6E8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pic>
        <p:nvPicPr>
          <p:cNvPr id="9" name="Picture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0A0B9E1-DB8F-B283-8639-BAA2CA4D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03019"/>
            <a:ext cx="8806640" cy="3835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A2525-D71E-298F-979D-A9CAA1FFA209}"/>
              </a:ext>
            </a:extLst>
          </p:cNvPr>
          <p:cNvSpPr txBox="1"/>
          <p:nvPr/>
        </p:nvSpPr>
        <p:spPr>
          <a:xfrm>
            <a:off x="1291845" y="5765065"/>
            <a:ext cx="6527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https://viso.ai/deep-learning/pytorch-vs-tensorflow/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64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0CF3B7-98FB-D495-415E-75E6399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machine learning, the least-squares fit is generalized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called the </a:t>
                </a:r>
                <a:r>
                  <a:rPr lang="en-US" b="1" dirty="0">
                    <a:solidFill>
                      <a:srgbClr val="0033CC"/>
                    </a:solidFill>
                  </a:rPr>
                  <a:t>loss function</a:t>
                </a:r>
                <a:r>
                  <a:rPr lang="en-US" dirty="0"/>
                  <a:t>, measures the discrepancy between the desired </a:t>
                </a:r>
                <a:r>
                  <a:rPr lang="en-US" b="1" dirty="0">
                    <a:solidFill>
                      <a:srgbClr val="0033CC"/>
                    </a:solidFill>
                  </a:rPr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the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is called the </a:t>
                </a:r>
                <a:r>
                  <a:rPr lang="en-US" b="1" dirty="0">
                    <a:solidFill>
                      <a:srgbClr val="0033CC"/>
                    </a:solidFill>
                  </a:rPr>
                  <a:t>empirical risk</a:t>
                </a:r>
                <a:r>
                  <a:rPr lang="en-US" dirty="0"/>
                  <a:t> and the task of minimizing it is called </a:t>
                </a:r>
                <a:r>
                  <a:rPr lang="en-US" b="1" dirty="0">
                    <a:solidFill>
                      <a:srgbClr val="0033CC"/>
                    </a:solidFill>
                  </a:rPr>
                  <a:t>empirical risk minimization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Warning: In ML,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is often referred to as the “loss”.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6579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855-4A71-64D3-255B-AD9329C95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4278-120E-9CFB-5ACF-7F9D220E7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6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&#10;&#10;Description automatically generated">
            <a:extLst>
              <a:ext uri="{FF2B5EF4-FFF2-40B4-BE49-F238E27FC236}">
                <a16:creationId xmlns:a16="http://schemas.microsoft.com/office/drawing/2014/main" id="{5658E868-4E7C-128A-6265-2C616115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718" y="2514600"/>
            <a:ext cx="3846482" cy="39222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20CF3B7-98FB-D495-415E-75E6399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Risk: </a:t>
            </a:r>
            <a:r>
              <a:rPr lang="en-US" dirty="0">
                <a:solidFill>
                  <a:schemeClr val="accent1"/>
                </a:solidFill>
              </a:rPr>
              <a:t>Landscape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empirical risk defines a highly corrugated very high-dimensional “landscape” in the space of parameters.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goal of an </a:t>
                </a:r>
                <a:r>
                  <a:rPr lang="en-US" b="1" dirty="0">
                    <a:solidFill>
                      <a:srgbClr val="0033CC"/>
                    </a:solidFill>
                  </a:rPr>
                  <a:t>optimizer</a:t>
                </a:r>
                <a:r>
                  <a:rPr lang="en-US" dirty="0"/>
                  <a:t> is to navigate </a:t>
                </a:r>
              </a:p>
              <a:p>
                <a:pPr marL="0" indent="0">
                  <a:buNone/>
                </a:pPr>
                <a:r>
                  <a:rPr lang="en-US" dirty="0"/>
                  <a:t>the landscape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) associated with </a:t>
                </a:r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i="1" u="sng" dirty="0">
                    <a:solidFill>
                      <a:srgbClr val="0033CC"/>
                    </a:solidFill>
                  </a:rPr>
                  <a:t>finite</a:t>
                </a:r>
                <a:r>
                  <a:rPr lang="en-US" dirty="0"/>
                  <a:t> amount of data to find a </a:t>
                </a:r>
                <a:r>
                  <a:rPr lang="en-US" i="1" dirty="0">
                    <a:solidFill>
                      <a:srgbClr val="0033CC"/>
                    </a:solidFill>
                  </a:rPr>
                  <a:t>good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33CC"/>
                    </a:solidFill>
                  </a:rPr>
                  <a:t>approximation</a:t>
                </a:r>
                <a:r>
                  <a:rPr lang="en-US" dirty="0"/>
                  <a:t> of the lowest point of </a:t>
                </a:r>
              </a:p>
              <a:p>
                <a:pPr marL="0" indent="0">
                  <a:buNone/>
                </a:pPr>
                <a:r>
                  <a:rPr lang="en-US" dirty="0"/>
                  <a:t>the landscape associated with an</a:t>
                </a:r>
              </a:p>
              <a:p>
                <a:pPr marL="0" indent="0">
                  <a:buNone/>
                </a:pPr>
                <a:r>
                  <a:rPr lang="en-US" i="1" u="sng" dirty="0">
                    <a:solidFill>
                      <a:srgbClr val="0033CC"/>
                    </a:solidFill>
                  </a:rPr>
                  <a:t>infinite</a:t>
                </a:r>
                <a:r>
                  <a:rPr lang="en-US" dirty="0"/>
                  <a:t> amount of data. </a:t>
                </a:r>
              </a:p>
              <a:p>
                <a:pPr marL="0" indent="0">
                  <a:buNone/>
                </a:pPr>
                <a:r>
                  <a:rPr lang="en-US" dirty="0"/>
                  <a:t>When ML researchers say that a </a:t>
                </a:r>
              </a:p>
              <a:p>
                <a:pPr marL="0" indent="0">
                  <a:buNone/>
                </a:pPr>
                <a:r>
                  <a:rPr lang="en-US" dirty="0"/>
                  <a:t>model </a:t>
                </a:r>
                <a:r>
                  <a:rPr lang="en-US" i="1" dirty="0">
                    <a:solidFill>
                      <a:srgbClr val="0033CC"/>
                    </a:solidFill>
                  </a:rPr>
                  <a:t>generalizes</a:t>
                </a:r>
                <a:r>
                  <a:rPr lang="en-US" dirty="0"/>
                  <a:t> this is what they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855-4A71-64D3-255B-AD9329C95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4278-120E-9CFB-5ACF-7F9D220E7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4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0CF3B7-98FB-D495-415E-75E6399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Functional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mathematics, one can often gain insight by taking some limit of an expression. Let’s take the limit of </a:t>
                </a:r>
                <a:r>
                  <a:rPr lang="en-US" dirty="0">
                    <a:solidFill>
                      <a:srgbClr val="0033CC"/>
                    </a:solidFill>
                  </a:rPr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that is, as the amount of data grows without limit.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In that limit, the empirical risk becomes the </a:t>
                </a:r>
                <a:r>
                  <a:rPr lang="en-US" b="1" dirty="0">
                    <a:solidFill>
                      <a:srgbClr val="0033CC"/>
                    </a:solidFill>
                  </a:rPr>
                  <a:t>risk functional</a:t>
                </a:r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is the probability distribution of the data.</a:t>
                </a: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8947" b="-28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855-4A71-64D3-255B-AD9329C95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4278-120E-9CFB-5ACF-7F9D220E7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8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CE72B8-1A5E-D706-0B3F-E85E5B87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(1)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0222BC-2F23-EA0F-2CD1-D71481E3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General Approaches</a:t>
            </a:r>
          </a:p>
          <a:p>
            <a:pPr lvl="1"/>
            <a:r>
              <a:rPr lang="en-US" dirty="0"/>
              <a:t>Supervised, unsupervised, generative, and reinforcement learning.</a:t>
            </a:r>
          </a:p>
          <a:p>
            <a:pPr lvl="1"/>
            <a:endParaRPr lang="en-US" dirty="0"/>
          </a:p>
          <a:p>
            <a:r>
              <a:rPr lang="en-US" b="1" dirty="0"/>
              <a:t>Deep Learning</a:t>
            </a:r>
          </a:p>
          <a:p>
            <a:pPr lvl="1"/>
            <a:r>
              <a:rPr lang="en-US" dirty="0"/>
              <a:t>Uses functions constructed through deep composition.</a:t>
            </a:r>
          </a:p>
          <a:p>
            <a:pPr lvl="1"/>
            <a:endParaRPr lang="en-US" dirty="0"/>
          </a:p>
          <a:p>
            <a:r>
              <a:rPr lang="en-US" b="1" dirty="0"/>
              <a:t>The Perceptron</a:t>
            </a:r>
          </a:p>
          <a:p>
            <a:pPr lvl="1"/>
            <a:r>
              <a:rPr lang="en-US" dirty="0"/>
              <a:t>Basic computational unit: matrix multiplication and addition and (typically) an element-wise nonlinear map.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694B8-88B9-9484-89B2-64E384734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3077D-8CC8-5858-6B70-2738F6306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19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CE72B8-1A5E-D706-0B3F-E85E5B87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(2)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0222BC-2F23-EA0F-2CD1-D71481E3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described the multi-node perceptron and how machine learning models are represented graphically.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illustrated the calculation of the output of a perceptron.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discussed the generalization of least-squared fitting to empirical risk minimization.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694B8-88B9-9484-89B2-64E384734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3077D-8CC8-5858-6B70-2738F6306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AF810-5997-806E-C47C-4007FDDDB49A}"/>
              </a:ext>
            </a:extLst>
          </p:cNvPr>
          <p:cNvSpPr txBox="1"/>
          <p:nvPr/>
        </p:nvSpPr>
        <p:spPr>
          <a:xfrm>
            <a:off x="1676400" y="1797040"/>
            <a:ext cx="5715000" cy="34163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Artificial Intelligence</a:t>
            </a:r>
          </a:p>
          <a:p>
            <a:r>
              <a:rPr lang="en-US" dirty="0"/>
              <a:t>Algorithms that cause machines to exhibit </a:t>
            </a:r>
            <a:r>
              <a:rPr lang="en-US" i="1" dirty="0"/>
              <a:t>human</a:t>
            </a:r>
            <a:r>
              <a:rPr lang="en-US" dirty="0"/>
              <a:t>- or </a:t>
            </a:r>
            <a:r>
              <a:rPr lang="en-US" i="1" dirty="0"/>
              <a:t>superhuman</a:t>
            </a:r>
            <a:r>
              <a:rPr lang="en-US" dirty="0"/>
              <a:t>-level intelligence.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050"/>
            <a:ext cx="9144000" cy="541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8631" y="6019800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356 | NATURE | VOL 550 | 19 OCTOBER 2017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0A403-00EA-A620-2EB5-4879F69C1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0"/>
            <a:ext cx="2027463" cy="20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4C596-340F-5E4E-A30C-BBCA31BAD5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026" name="Picture 2" descr="https://en.chessbase.com/Portals/all/2017/_eng/misc/alphazero-chess-TrainingTime-Graph-171019-r01.gif">
            <a:extLst>
              <a:ext uri="{FF2B5EF4-FFF2-40B4-BE49-F238E27FC236}">
                <a16:creationId xmlns:a16="http://schemas.microsoft.com/office/drawing/2014/main" id="{26A1CDE4-0D8D-004D-B7D6-4555312A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100"/>
            <a:ext cx="9144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F0D45-1288-DF4B-8129-3C5615C999E4}"/>
              </a:ext>
            </a:extLst>
          </p:cNvPr>
          <p:cNvSpPr txBox="1"/>
          <p:nvPr/>
        </p:nvSpPr>
        <p:spPr>
          <a:xfrm>
            <a:off x="962123" y="381000"/>
            <a:ext cx="734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deepmind.com</a:t>
            </a:r>
            <a:r>
              <a:rPr lang="en-US" dirty="0"/>
              <a:t>/blog/</a:t>
            </a:r>
            <a:r>
              <a:rPr lang="en-US" dirty="0" err="1"/>
              <a:t>alphago</a:t>
            </a:r>
            <a:r>
              <a:rPr lang="en-US" dirty="0"/>
              <a:t>-zero-learning-scratch/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2AB6B5-0224-8A70-4BAA-3C8F49083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1474D3-8D67-874C-FE27-9B78CEE1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Mathematics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3832F2-1A5B-1306-7E33-899AE22B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December 2019, Guillaume </a:t>
            </a:r>
            <a:r>
              <a:rPr lang="en-US" dirty="0" err="1"/>
              <a:t>Lample</a:t>
            </a:r>
            <a:r>
              <a:rPr lang="en-US" dirty="0"/>
              <a:t> and François </a:t>
            </a:r>
            <a:r>
              <a:rPr lang="en-US" dirty="0" err="1"/>
              <a:t>Charton</a:t>
            </a:r>
            <a:r>
              <a:rPr lang="en-US" dirty="0"/>
              <a:t>* (Meta </a:t>
            </a:r>
            <a:r>
              <a:rPr lang="en-US" dirty="0" err="1"/>
              <a:t>fka</a:t>
            </a:r>
            <a:r>
              <a:rPr lang="en-US" dirty="0"/>
              <a:t> Facebook AI Research, Paris) claimed: “</a:t>
            </a:r>
            <a:r>
              <a:rPr lang="en-US" i="1" dirty="0">
                <a:solidFill>
                  <a:srgbClr val="0033CC"/>
                </a:solidFill>
              </a:rPr>
              <a:t>We achieve results that outperform commercial Computer Algebra Systems such as </a:t>
            </a:r>
            <a:r>
              <a:rPr lang="en-US" i="1" dirty="0" err="1">
                <a:solidFill>
                  <a:srgbClr val="0033CC"/>
                </a:solidFill>
              </a:rPr>
              <a:t>Matlab</a:t>
            </a:r>
            <a:r>
              <a:rPr lang="en-US" i="1" dirty="0">
                <a:solidFill>
                  <a:srgbClr val="0033CC"/>
                </a:solidFill>
              </a:rPr>
              <a:t> or Mathematica</a:t>
            </a:r>
            <a:r>
              <a:rPr lang="en-US" dirty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68263" indent="0">
              <a:buNone/>
            </a:pPr>
            <a:endParaRPr lang="en-US" sz="3600" dirty="0"/>
          </a:p>
          <a:p>
            <a:pPr marL="68263" indent="0">
              <a:buNone/>
            </a:pPr>
            <a:r>
              <a:rPr lang="en-US" sz="1400" dirty="0"/>
              <a:t>* G. </a:t>
            </a:r>
            <a:r>
              <a:rPr lang="en-US" sz="1400" dirty="0" err="1"/>
              <a:t>Lample</a:t>
            </a:r>
            <a:r>
              <a:rPr lang="en-US" sz="1400" dirty="0"/>
              <a:t> and F. </a:t>
            </a:r>
            <a:r>
              <a:rPr lang="en-US" sz="1400" dirty="0" err="1"/>
              <a:t>Charton</a:t>
            </a:r>
            <a:r>
              <a:rPr lang="en-US" sz="1400" dirty="0"/>
              <a:t>, Deep Learning for Symbolic Mathematics, </a:t>
            </a:r>
            <a:r>
              <a:rPr lang="en-US" sz="1400" dirty="0" err="1"/>
              <a:t>arXiv</a:t>
            </a:r>
            <a:r>
              <a:rPr lang="en-US" sz="1400" dirty="0"/>
              <a:t>: 1912.01412v1</a:t>
            </a:r>
          </a:p>
          <a:p>
            <a:pPr marL="68263" indent="0">
              <a:buNone/>
            </a:pPr>
            <a:endParaRPr lang="en-US" sz="1400" dirty="0"/>
          </a:p>
          <a:p>
            <a:pPr marL="68263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picture containing person, tree, outdoor, person&#10;&#10;Description automatically generated">
            <a:extLst>
              <a:ext uri="{FF2B5EF4-FFF2-40B4-BE49-F238E27FC236}">
                <a16:creationId xmlns:a16="http://schemas.microsoft.com/office/drawing/2014/main" id="{09BDAA97-3FDA-3874-8DFD-DDEE188E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65252"/>
            <a:ext cx="20066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person, person, outdoor&#10;&#10;Description automatically generated">
            <a:extLst>
              <a:ext uri="{FF2B5EF4-FFF2-40B4-BE49-F238E27FC236}">
                <a16:creationId xmlns:a16="http://schemas.microsoft.com/office/drawing/2014/main" id="{10EDC6B5-F047-C1FD-8A79-3EC1B4E4E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32" y="2965252"/>
            <a:ext cx="21463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9068AF-17EC-182C-07E3-318ADADB17CF}"/>
              </a:ext>
            </a:extLst>
          </p:cNvPr>
          <p:cNvSpPr txBox="1"/>
          <p:nvPr/>
        </p:nvSpPr>
        <p:spPr>
          <a:xfrm>
            <a:off x="2714522" y="5708452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Lample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873D7-EF7A-2EB5-F807-3804517F462D}"/>
              </a:ext>
            </a:extLst>
          </p:cNvPr>
          <p:cNvSpPr txBox="1"/>
          <p:nvPr/>
        </p:nvSpPr>
        <p:spPr>
          <a:xfrm>
            <a:off x="5545919" y="575744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Charton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652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0769F64-7889-C8EF-278C-D0514910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"/>
            <a:ext cx="8485591" cy="624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15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A5662-D508-36C9-59CC-F694F0E270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2233-EFBF-F4A6-CB98-DD45B6059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1ADDAD57-19E1-16EF-9E91-B6F05D26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99" y="762000"/>
            <a:ext cx="4716201" cy="483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02191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C64F51-4645-064B-ACDC-0DE76AF412F6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46185</TotalTime>
  <Words>1785</Words>
  <Application>Microsoft Macintosh PowerPoint</Application>
  <PresentationFormat>Letter Paper (8.5x11 in)</PresentationFormat>
  <Paragraphs>419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Cambria Math</vt:lpstr>
      <vt:lpstr>Times New Roman</vt:lpstr>
      <vt:lpstr>Wingdings</vt:lpstr>
      <vt:lpstr>Default Design</vt:lpstr>
      <vt:lpstr>Machine Learning In PHYsics FoundationS 1 </vt:lpstr>
      <vt:lpstr>Goals of this Course</vt:lpstr>
      <vt:lpstr>Why PyTorch?</vt:lpstr>
      <vt:lpstr>What is Artificial Intelligence?</vt:lpstr>
      <vt:lpstr>PowerPoint Presentation</vt:lpstr>
      <vt:lpstr>PowerPoint Presentation</vt:lpstr>
      <vt:lpstr>Symbolic Mathematics</vt:lpstr>
      <vt:lpstr>PowerPoint Presentation</vt:lpstr>
      <vt:lpstr>PowerPoint Presentation</vt:lpstr>
      <vt:lpstr>What is Machine Learning?</vt:lpstr>
      <vt:lpstr>What is Machine Learning?</vt:lpstr>
      <vt:lpstr>What is Machine Learning?</vt:lpstr>
      <vt:lpstr>What is Deep Learning?</vt:lpstr>
      <vt:lpstr>What is Deep Learning?</vt:lpstr>
      <vt:lpstr>What is Deep Learning? Example</vt:lpstr>
      <vt:lpstr>Basic building block:  The perceptron</vt:lpstr>
      <vt:lpstr>The Brain’s Computational Unit</vt:lpstr>
      <vt:lpstr>Artificial Comp. Unit: The Perceptron</vt:lpstr>
      <vt:lpstr>Multi-Node perceptron</vt:lpstr>
      <vt:lpstr>Multi-Node Perceptron</vt:lpstr>
      <vt:lpstr>Multi-Node Perceptron</vt:lpstr>
      <vt:lpstr>Multi-Node Perceptron: Example</vt:lpstr>
      <vt:lpstr>Multi-Node Perceptron</vt:lpstr>
      <vt:lpstr>Multi-Node Perceptron</vt:lpstr>
      <vt:lpstr>Multi-Node Perceptron</vt:lpstr>
      <vt:lpstr>Multi-Node Perceptron</vt:lpstr>
      <vt:lpstr>Loss function and  Empirical risk</vt:lpstr>
      <vt:lpstr>Loss Function</vt:lpstr>
      <vt:lpstr>Loss Function</vt:lpstr>
      <vt:lpstr>Loss Function</vt:lpstr>
      <vt:lpstr>Empirical Risk: Landscape</vt:lpstr>
      <vt:lpstr>Risk Functional</vt:lpstr>
      <vt:lpstr>Summary (1)</vt:lpstr>
      <vt:lpstr>Summary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Harrison Prosper</cp:lastModifiedBy>
  <cp:revision>1008</cp:revision>
  <cp:lastPrinted>2019-01-07T00:35:58Z</cp:lastPrinted>
  <dcterms:created xsi:type="dcterms:W3CDTF">2016-06-02T17:30:41Z</dcterms:created>
  <dcterms:modified xsi:type="dcterms:W3CDTF">2025-08-24T05:20:24Z</dcterms:modified>
</cp:coreProperties>
</file>